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8" r:id="rId2"/>
    <p:sldId id="823" r:id="rId3"/>
    <p:sldId id="320" r:id="rId4"/>
    <p:sldId id="324" r:id="rId5"/>
    <p:sldId id="334" r:id="rId6"/>
    <p:sldId id="328" r:id="rId7"/>
    <p:sldId id="333" r:id="rId8"/>
    <p:sldId id="336" r:id="rId9"/>
    <p:sldId id="331" r:id="rId10"/>
    <p:sldId id="802" r:id="rId11"/>
    <p:sldId id="800" r:id="rId12"/>
    <p:sldId id="803" r:id="rId13"/>
    <p:sldId id="804" r:id="rId14"/>
    <p:sldId id="739" r:id="rId15"/>
    <p:sldId id="332" r:id="rId16"/>
    <p:sldId id="312" r:id="rId17"/>
    <p:sldId id="287" r:id="rId18"/>
    <p:sldId id="298" r:id="rId19"/>
    <p:sldId id="337" r:id="rId20"/>
    <p:sldId id="847" r:id="rId21"/>
    <p:sldId id="849" r:id="rId22"/>
    <p:sldId id="339" r:id="rId23"/>
    <p:sldId id="845" r:id="rId24"/>
    <p:sldId id="837" r:id="rId25"/>
    <p:sldId id="839" r:id="rId26"/>
    <p:sldId id="830" r:id="rId27"/>
    <p:sldId id="841" r:id="rId28"/>
    <p:sldId id="835" r:id="rId29"/>
    <p:sldId id="842" r:id="rId30"/>
    <p:sldId id="843" r:id="rId31"/>
    <p:sldId id="833" r:id="rId32"/>
    <p:sldId id="832" r:id="rId33"/>
    <p:sldId id="829" r:id="rId34"/>
    <p:sldId id="340" r:id="rId35"/>
    <p:sldId id="834" r:id="rId36"/>
    <p:sldId id="844" r:id="rId37"/>
    <p:sldId id="846" r:id="rId38"/>
    <p:sldId id="848" r:id="rId39"/>
    <p:sldId id="323" r:id="rId40"/>
    <p:sldId id="342" r:id="rId41"/>
    <p:sldId id="801" r:id="rId42"/>
    <p:sldId id="799" r:id="rId43"/>
    <p:sldId id="305" r:id="rId44"/>
    <p:sldId id="302" r:id="rId45"/>
    <p:sldId id="309" r:id="rId46"/>
    <p:sldId id="325" r:id="rId47"/>
  </p:sldIdLst>
  <p:sldSz cx="24384000" cy="13716000"/>
  <p:notesSz cx="7102475" cy="9388475"/>
  <p:custDataLst>
    <p:tags r:id="rId49"/>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Chamberlin" initials="MC" lastIdx="1" clrIdx="0"/>
  <p:cmAuthor id="1" name="Guest User" initials="GU" lastIdx="4" clrIdx="1">
    <p:extLst>
      <p:ext uri="{19B8F6BF-5375-455C-9EA6-DF929625EA0E}">
        <p15:presenceInfo xmlns:p15="http://schemas.microsoft.com/office/powerpoint/2012/main" userId="S::urn:spo:anon#de88bd99fc01f120495deae7d5436b102b0e0c18032967aa53977c1c33e3e469::" providerId="AD"/>
      </p:ext>
    </p:extLst>
  </p:cmAuthor>
  <p:cmAuthor id="2" name="Dave Baiocchi" initials="DB" lastIdx="2" clrIdx="2">
    <p:extLst>
      <p:ext uri="{19B8F6BF-5375-455C-9EA6-DF929625EA0E}">
        <p15:presenceInfo xmlns:p15="http://schemas.microsoft.com/office/powerpoint/2012/main" userId="S::dave@imaginativefutures.onmicrosoft.com::4cd4fd26-ef6d-496c-af18-576d4c5d0afb" providerId="AD"/>
      </p:ext>
    </p:extLst>
  </p:cmAuthor>
  <p:cmAuthor id="3" name="Weinberger, Paul" initials="WP" lastIdx="16" clrIdx="3">
    <p:extLst>
      <p:ext uri="{19B8F6BF-5375-455C-9EA6-DF929625EA0E}">
        <p15:presenceInfo xmlns:p15="http://schemas.microsoft.com/office/powerpoint/2012/main" userId="S::paulw3@uillinois.edu::b248a9c9-a82a-4322-9c42-8f633ac067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C"/>
    <a:srgbClr val="F5F5F5"/>
    <a:srgbClr val="F3F3F3"/>
    <a:srgbClr val="FAFAFA"/>
    <a:srgbClr val="7D7D7D"/>
    <a:srgbClr val="828282"/>
    <a:srgbClr val="8C8C8C"/>
    <a:srgbClr val="626262"/>
    <a:srgbClr val="787878"/>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3DC5C2F9-1CAC-4260-A1DD-9FCDBB87749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C8CCCC"/>
              </a:solidFill>
              <a:prstDash val="solid"/>
              <a:miter lim="400000"/>
            </a:ln>
          </a:top>
          <a:bottom>
            <a:ln w="12700" cap="flat">
              <a:solidFill>
                <a:srgbClr val="C8CCCC"/>
              </a:solidFill>
              <a:prstDash val="solid"/>
              <a:miter lim="400000"/>
            </a:ln>
          </a:bottom>
          <a:insideH>
            <a:ln w="12700" cap="flat">
              <a:solidFill>
                <a:srgbClr val="C8CCCC"/>
              </a:solidFill>
              <a:prstDash val="solid"/>
              <a:miter lim="400000"/>
            </a:ln>
          </a:insideH>
          <a:insideV>
            <a:ln w="12700" cap="flat">
              <a:noFill/>
              <a:miter lim="400000"/>
            </a:ln>
          </a:insideV>
        </a:tcBdr>
        <a:fill>
          <a:noFill/>
        </a:fill>
      </a:tcStyle>
    </a:wholeTbl>
    <a:band2H>
      <a:tcTxStyle/>
      <a:tcStyle>
        <a:tcBdr/>
        <a:fill>
          <a:solidFill>
            <a:srgbClr val="F0F0F0">
              <a:alpha val="50000"/>
            </a:srgbClr>
          </a:solidFill>
        </a:fill>
      </a:tcStyle>
    </a:band2H>
    <a:firstCol>
      <a:tcTxStyle b="on" i="off">
        <a:fontRef idx="minor">
          <a:srgbClr val="FFFFFF"/>
        </a:fontRef>
        <a:srgbClr val="FFFFFF"/>
      </a:tcTxStyle>
      <a:tcStyle>
        <a:tcBdr>
          <a:left>
            <a:ln w="12700" cap="flat">
              <a:noFill/>
              <a:miter lim="400000"/>
            </a:ln>
          </a:left>
          <a:right>
            <a:ln w="12700" cap="flat">
              <a:solidFill>
                <a:srgbClr val="C8CCCC"/>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chemeClr val="accent1"/>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5294"/>
          </a:solidFill>
        </a:fill>
      </a:tcStyle>
    </a:firstRow>
  </a:tblStyle>
  <a:tblStyle styleId="{46553CD9-E4F7-4139-A635-69A9DB3486E8}" styleName="">
    <a:tblBg/>
    <a:wholeTbl>
      <a:tcTxStyle b="off" i="off">
        <a:fontRef idx="minor">
          <a:srgbClr val="000000"/>
        </a:fontRef>
        <a:srgbClr val="000000"/>
      </a:tcTxStyle>
      <a:tcStyle>
        <a:tcBdr>
          <a:left>
            <a:ln w="12700" cap="flat">
              <a:solidFill>
                <a:srgbClr val="C8CCCC"/>
              </a:solidFill>
              <a:prstDash val="solid"/>
              <a:miter lim="400000"/>
            </a:ln>
          </a:left>
          <a:right>
            <a:ln w="12700" cap="flat">
              <a:solidFill>
                <a:srgbClr val="C8CCCC"/>
              </a:solidFill>
              <a:prstDash val="solid"/>
              <a:miter lim="400000"/>
            </a:ln>
          </a:right>
          <a:top>
            <a:ln w="12700" cap="flat">
              <a:solidFill>
                <a:srgbClr val="C8CCCC"/>
              </a:solidFill>
              <a:prstDash val="solid"/>
              <a:miter lim="400000"/>
            </a:ln>
          </a:top>
          <a:bottom>
            <a:ln w="12700" cap="flat">
              <a:solidFill>
                <a:srgbClr val="C8CCCC"/>
              </a:solidFill>
              <a:prstDash val="solid"/>
              <a:miter lim="400000"/>
            </a:ln>
          </a:bottom>
          <a:insideH>
            <a:ln w="12700" cap="flat">
              <a:solidFill>
                <a:srgbClr val="C8CCCC"/>
              </a:solidFill>
              <a:prstDash val="solid"/>
              <a:miter lim="400000"/>
            </a:ln>
          </a:insideH>
          <a:insideV>
            <a:ln w="12700" cap="flat">
              <a:solidFill>
                <a:srgbClr val="C8CCCC"/>
              </a:solidFill>
              <a:prstDash val="solid"/>
              <a:miter lim="400000"/>
            </a:ln>
          </a:insideV>
        </a:tcBdr>
        <a:fill>
          <a:noFill/>
        </a:fill>
      </a:tcStyle>
    </a:wholeTbl>
    <a:band2H>
      <a:tcTxStyle/>
      <a:tcStyle>
        <a:tcBdr/>
        <a:fill>
          <a:solidFill>
            <a:srgbClr val="F0F0F0">
              <a:alpha val="50000"/>
            </a:srgbClr>
          </a:solidFill>
        </a:fill>
      </a:tcStyle>
    </a:band2H>
    <a:firstCol>
      <a:tcTxStyle b="on" i="off">
        <a:fontRef idx="minor">
          <a:srgbClr val="252525"/>
        </a:fontRef>
        <a:srgbClr val="252525"/>
      </a:tcTxStyle>
      <a:tcStyle>
        <a:tcBdr>
          <a:left>
            <a:ln w="12700" cap="flat">
              <a:noFill/>
              <a:miter lim="400000"/>
            </a:ln>
          </a:left>
          <a:right>
            <a:ln w="12700" cap="flat">
              <a:solidFill>
                <a:srgbClr val="C8CCCC"/>
              </a:solidFill>
              <a:prstDash val="solid"/>
              <a:miter lim="400000"/>
            </a:ln>
          </a:right>
          <a:top>
            <a:ln w="12700" cap="flat">
              <a:solidFill>
                <a:srgbClr val="C8CCCC"/>
              </a:solidFill>
              <a:prstDash val="solid"/>
              <a:miter lim="400000"/>
            </a:ln>
          </a:top>
          <a:bottom>
            <a:ln w="12700" cap="flat">
              <a:solidFill>
                <a:srgbClr val="C8CCCC"/>
              </a:solidFill>
              <a:prstDash val="solid"/>
              <a:miter lim="400000"/>
            </a:ln>
          </a:bottom>
          <a:insideH>
            <a:ln w="12700" cap="flat">
              <a:solidFill>
                <a:srgbClr val="C8CCCC"/>
              </a:solidFill>
              <a:prstDash val="solid"/>
              <a:miter lim="400000"/>
            </a:ln>
          </a:insideH>
          <a:insideV>
            <a:ln w="12700" cap="flat">
              <a:noFill/>
              <a:miter lim="400000"/>
            </a:ln>
          </a:insideV>
        </a:tcBdr>
        <a:fill>
          <a:solidFill>
            <a:srgbClr val="F0F0F0">
              <a:alpha val="50000"/>
            </a:srgb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FFFFF"/>
              </a:solidFill>
              <a:prstDash val="solid"/>
              <a:miter lim="400000"/>
            </a:ln>
          </a:insideV>
        </a:tcBdr>
        <a:fill>
          <a:solidFill>
            <a:schemeClr val="accent1"/>
          </a:solidFill>
        </a:fill>
      </a:tcStyle>
    </a:firstRow>
  </a:tblStyle>
  <a:tblStyle styleId="{D6A986B2-268D-4187-8DE3-DEBC2B33B801}" styleName="">
    <a:tblBg/>
    <a:wholeTbl>
      <a:tcTxStyle b="off" i="off">
        <a:fontRef idx="minor">
          <a:srgbClr val="000000"/>
        </a:fontRef>
        <a:srgbClr val="000000"/>
      </a:tcTxStyle>
      <a:tcStyle>
        <a:tcBdr>
          <a:left>
            <a:ln w="12700" cap="flat">
              <a:solidFill>
                <a:srgbClr val="C8CCCC"/>
              </a:solidFill>
              <a:prstDash val="solid"/>
              <a:miter lim="400000"/>
            </a:ln>
          </a:left>
          <a:right>
            <a:ln w="12700" cap="flat">
              <a:solidFill>
                <a:srgbClr val="C8CCCC"/>
              </a:solidFill>
              <a:prstDash val="solid"/>
              <a:miter lim="400000"/>
            </a:ln>
          </a:right>
          <a:top>
            <a:ln w="12700" cap="flat">
              <a:solidFill>
                <a:srgbClr val="C8CCCC"/>
              </a:solidFill>
              <a:prstDash val="solid"/>
              <a:miter lim="400000"/>
            </a:ln>
          </a:top>
          <a:bottom>
            <a:ln w="12700" cap="flat">
              <a:solidFill>
                <a:srgbClr val="C8CCCC"/>
              </a:solidFill>
              <a:prstDash val="solid"/>
              <a:miter lim="400000"/>
            </a:ln>
          </a:bottom>
          <a:insideH>
            <a:ln w="12700" cap="flat">
              <a:solidFill>
                <a:srgbClr val="C8CCCC"/>
              </a:solidFill>
              <a:prstDash val="solid"/>
              <a:miter lim="400000"/>
            </a:ln>
          </a:insideH>
          <a:insideV>
            <a:ln w="12700" cap="flat">
              <a:solidFill>
                <a:srgbClr val="C8CCCC"/>
              </a:solidFill>
              <a:prstDash val="solid"/>
              <a:miter lim="400000"/>
            </a:ln>
          </a:insideV>
        </a:tcBdr>
        <a:fill>
          <a:noFill/>
        </a:fill>
      </a:tcStyle>
    </a:wholeTbl>
    <a:band2H>
      <a:tcTxStyle/>
      <a:tcStyle>
        <a:tcBdr/>
        <a:fill>
          <a:solidFill>
            <a:srgbClr val="F0F0F0">
              <a:alpha val="50000"/>
            </a:srgbClr>
          </a:solidFill>
        </a:fill>
      </a:tcStyle>
    </a:band2H>
    <a:firstCol>
      <a:tcTxStyle b="on" i="off">
        <a:fontRef idx="minor">
          <a:srgbClr val="252525"/>
        </a:fontRef>
        <a:srgbClr val="252525"/>
      </a:tcTxStyle>
      <a:tcStyle>
        <a:tcBdr>
          <a:left>
            <a:ln w="12700" cap="flat">
              <a:noFill/>
              <a:miter lim="400000"/>
            </a:ln>
          </a:left>
          <a:right>
            <a:ln w="12700" cap="flat">
              <a:solidFill>
                <a:srgbClr val="C8CCCC"/>
              </a:solidFill>
              <a:prstDash val="solid"/>
              <a:miter lim="400000"/>
            </a:ln>
          </a:right>
          <a:top>
            <a:ln w="12700" cap="flat">
              <a:solidFill>
                <a:srgbClr val="C8CCCC"/>
              </a:solidFill>
              <a:prstDash val="solid"/>
              <a:miter lim="400000"/>
            </a:ln>
          </a:top>
          <a:bottom>
            <a:ln w="12700" cap="flat">
              <a:solidFill>
                <a:srgbClr val="C8CCCC"/>
              </a:solidFill>
              <a:prstDash val="solid"/>
              <a:miter lim="400000"/>
            </a:ln>
          </a:bottom>
          <a:insideH>
            <a:ln w="12700" cap="flat">
              <a:solidFill>
                <a:srgbClr val="C8CCCC"/>
              </a:solidFill>
              <a:prstDash val="solid"/>
              <a:miter lim="400000"/>
            </a:ln>
          </a:insideH>
          <a:insideV>
            <a:ln w="12700" cap="flat">
              <a:noFill/>
              <a:miter lim="400000"/>
            </a:ln>
          </a:insideV>
        </a:tcBdr>
        <a:fill>
          <a:solidFill>
            <a:srgbClr val="F0F0F0">
              <a:alpha val="50000"/>
            </a:srgb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E3E3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FFFFF"/>
              </a:solidFill>
              <a:prstDash val="solid"/>
              <a:miter lim="400000"/>
            </a:ln>
          </a:insideV>
        </a:tcBdr>
        <a:fill>
          <a:solidFill>
            <a:srgbClr val="3E3E3F"/>
          </a:solidFill>
        </a:fill>
      </a:tcStyle>
    </a:firstRow>
  </a:tblStyle>
  <a:tblStyle styleId="{06765569-C5B6-4EC0-AE33-A7853063A36C}" styleName="">
    <a:tblBg/>
    <a:wholeTbl>
      <a:tcTxStyle b="off" i="off">
        <a:fontRef idx="minor">
          <a:srgbClr val="000000"/>
        </a:fontRef>
        <a:srgbClr val="000000"/>
      </a:tcTxStyle>
      <a:tcStyle>
        <a:tcBdr>
          <a:left>
            <a:ln w="12700" cap="flat">
              <a:solidFill>
                <a:srgbClr val="C8CCCC"/>
              </a:solidFill>
              <a:prstDash val="solid"/>
              <a:miter lim="400000"/>
            </a:ln>
          </a:left>
          <a:right>
            <a:ln w="12700" cap="flat">
              <a:solidFill>
                <a:srgbClr val="C8CCCC"/>
              </a:solidFill>
              <a:prstDash val="solid"/>
              <a:miter lim="400000"/>
            </a:ln>
          </a:right>
          <a:top>
            <a:ln w="12700" cap="flat">
              <a:solidFill>
                <a:srgbClr val="C8CCCC"/>
              </a:solidFill>
              <a:prstDash val="solid"/>
              <a:miter lim="400000"/>
            </a:ln>
          </a:top>
          <a:bottom>
            <a:ln w="12700" cap="flat">
              <a:solidFill>
                <a:srgbClr val="C8CCCC"/>
              </a:solidFill>
              <a:prstDash val="solid"/>
              <a:miter lim="400000"/>
            </a:ln>
          </a:bottom>
          <a:insideH>
            <a:ln w="12700" cap="flat">
              <a:solidFill>
                <a:srgbClr val="C8CCCC"/>
              </a:solidFill>
              <a:prstDash val="solid"/>
              <a:miter lim="400000"/>
            </a:ln>
          </a:insideH>
          <a:insideV>
            <a:ln w="12700" cap="flat">
              <a:solidFill>
                <a:srgbClr val="C8CCCC"/>
              </a:solidFill>
              <a:prstDash val="solid"/>
              <a:miter lim="400000"/>
            </a:ln>
          </a:insideV>
        </a:tcBdr>
        <a:fill>
          <a:noFill/>
        </a:fill>
      </a:tcStyle>
    </a:wholeTbl>
    <a:band2H>
      <a:tcTxStyle/>
      <a:tcStyle>
        <a:tcBdr/>
        <a:fill>
          <a:solidFill>
            <a:srgbClr val="F0F0F0">
              <a:alpha val="36154"/>
            </a:srgbClr>
          </a:solidFill>
        </a:fill>
      </a:tcStyle>
    </a:band2H>
    <a:firstCol>
      <a:tcTxStyle b="on" i="off">
        <a:fontRef idx="minor">
          <a:srgbClr val="252525"/>
        </a:fontRef>
        <a:srgbClr val="252525"/>
      </a:tcTxStyle>
      <a:tcStyle>
        <a:tcBdr>
          <a:left>
            <a:ln w="12700" cap="flat">
              <a:noFill/>
              <a:miter lim="400000"/>
            </a:ln>
          </a:left>
          <a:right>
            <a:ln w="12700" cap="flat">
              <a:solidFill>
                <a:srgbClr val="C8CCCC"/>
              </a:solidFill>
              <a:prstDash val="solid"/>
              <a:miter lim="400000"/>
            </a:ln>
          </a:right>
          <a:top>
            <a:ln w="12700" cap="flat">
              <a:solidFill>
                <a:srgbClr val="C8CCCC"/>
              </a:solidFill>
              <a:prstDash val="solid"/>
              <a:miter lim="400000"/>
            </a:ln>
          </a:top>
          <a:bottom>
            <a:ln w="12700" cap="flat">
              <a:solidFill>
                <a:srgbClr val="C8CCCC"/>
              </a:solidFill>
              <a:prstDash val="solid"/>
              <a:miter lim="400000"/>
            </a:ln>
          </a:bottom>
          <a:insideH>
            <a:ln w="12700" cap="flat">
              <a:solidFill>
                <a:srgbClr val="C8CCCC"/>
              </a:solidFill>
              <a:prstDash val="solid"/>
              <a:miter lim="400000"/>
            </a:ln>
          </a:insideH>
          <a:insideV>
            <a:ln w="12700" cap="flat">
              <a:noFill/>
              <a:miter lim="400000"/>
            </a:ln>
          </a:insideV>
        </a:tcBdr>
        <a:fill>
          <a:solidFill>
            <a:srgbClr val="F0F0F0">
              <a:alpha val="39686"/>
            </a:srgb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DBFB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FFFFF"/>
              </a:solidFill>
              <a:prstDash val="solid"/>
              <a:miter lim="400000"/>
            </a:ln>
          </a:insideV>
        </a:tcBdr>
        <a:fill>
          <a:solidFill>
            <a:srgbClr val="C8CCCC">
              <a:alpha val="65418"/>
            </a:srgbClr>
          </a:solidFill>
        </a:fill>
      </a:tcStyle>
    </a:firstRow>
  </a:tblStyle>
  <a:tblStyle styleId="{36A1CD09-9CB1-443C-B414-E38CFAF4A907}" styleName="">
    <a:tblBg/>
    <a:wholeTbl>
      <a:tcTxStyle b="off" i="off">
        <a:fontRef idx="minor">
          <a:srgbClr val="000000"/>
        </a:fontRef>
        <a:srgbClr val="000000"/>
      </a:tcTxStyle>
      <a:tcStyle>
        <a:tcBdr>
          <a:left>
            <a:ln w="12700" cap="flat">
              <a:solidFill>
                <a:srgbClr val="C8CCCC"/>
              </a:solidFill>
              <a:prstDash val="solid"/>
              <a:miter lim="400000"/>
            </a:ln>
          </a:left>
          <a:right>
            <a:ln w="12700" cap="flat">
              <a:solidFill>
                <a:srgbClr val="C8CCCC"/>
              </a:solidFill>
              <a:prstDash val="solid"/>
              <a:miter lim="400000"/>
            </a:ln>
          </a:right>
          <a:top>
            <a:ln w="12700" cap="flat">
              <a:solidFill>
                <a:srgbClr val="C8CCCC"/>
              </a:solidFill>
              <a:prstDash val="solid"/>
              <a:miter lim="400000"/>
            </a:ln>
          </a:top>
          <a:bottom>
            <a:ln w="12700" cap="flat">
              <a:solidFill>
                <a:srgbClr val="C8CCCC"/>
              </a:solidFill>
              <a:prstDash val="solid"/>
              <a:miter lim="400000"/>
            </a:ln>
          </a:bottom>
          <a:insideH>
            <a:ln w="12700" cap="flat">
              <a:solidFill>
                <a:srgbClr val="C8CCCC"/>
              </a:solidFill>
              <a:prstDash val="solid"/>
              <a:miter lim="400000"/>
            </a:ln>
          </a:insideH>
          <a:insideV>
            <a:ln w="12700" cap="flat">
              <a:solidFill>
                <a:srgbClr val="C8CCCC"/>
              </a:solidFill>
              <a:prstDash val="solid"/>
              <a:miter lim="400000"/>
            </a:ln>
          </a:insideV>
        </a:tcBdr>
        <a:fill>
          <a:noFill/>
        </a:fill>
      </a:tcStyle>
    </a:wholeTbl>
    <a:band2H>
      <a:tcTxStyle/>
      <a:tcStyle>
        <a:tcBdr/>
        <a:fill>
          <a:solidFill>
            <a:srgbClr val="F0F0F0">
              <a:alpha val="36154"/>
            </a:srgbClr>
          </a:solidFill>
        </a:fill>
      </a:tcStyle>
    </a:band2H>
    <a:firstCol>
      <a:tcTxStyle b="on" i="off">
        <a:fontRef idx="minor">
          <a:srgbClr val="252525"/>
        </a:fontRef>
        <a:srgbClr val="252525"/>
      </a:tcTxStyle>
      <a:tcStyle>
        <a:tcBdr>
          <a:left>
            <a:ln w="12700" cap="flat">
              <a:noFill/>
              <a:miter lim="400000"/>
            </a:ln>
          </a:left>
          <a:right>
            <a:ln w="12700" cap="flat">
              <a:solidFill>
                <a:srgbClr val="C8CCCC"/>
              </a:solidFill>
              <a:prstDash val="solid"/>
              <a:miter lim="400000"/>
            </a:ln>
          </a:right>
          <a:top>
            <a:ln w="12700" cap="flat">
              <a:solidFill>
                <a:srgbClr val="C8CCCC"/>
              </a:solidFill>
              <a:prstDash val="solid"/>
              <a:miter lim="400000"/>
            </a:ln>
          </a:top>
          <a:bottom>
            <a:ln w="12700" cap="flat">
              <a:solidFill>
                <a:srgbClr val="C8CCCC"/>
              </a:solidFill>
              <a:prstDash val="solid"/>
              <a:miter lim="400000"/>
            </a:ln>
          </a:bottom>
          <a:insideH>
            <a:ln w="12700" cap="flat">
              <a:solidFill>
                <a:srgbClr val="C8CCCC"/>
              </a:solidFill>
              <a:prstDash val="solid"/>
              <a:miter lim="400000"/>
            </a:ln>
          </a:insideH>
          <a:insideV>
            <a:ln w="12700" cap="flat">
              <a:noFill/>
              <a:miter lim="400000"/>
            </a:ln>
          </a:insideV>
        </a:tcBdr>
        <a:fill>
          <a:solidFill>
            <a:srgbClr val="F0F0F0">
              <a:alpha val="40158"/>
            </a:srgb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DBFB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000000"/>
        </a:fontRef>
        <a:srgbClr val="000000"/>
      </a:tcTxStyle>
      <a:tcStyle>
        <a:tcBdr>
          <a:left>
            <a:ln w="12700" cap="flat">
              <a:solidFill>
                <a:srgbClr val="C8CCCC"/>
              </a:solidFill>
              <a:prstDash val="solid"/>
              <a:miter lim="400000"/>
            </a:ln>
          </a:left>
          <a:right>
            <a:ln w="12700" cap="flat">
              <a:solidFill>
                <a:srgbClr val="C8CCCC"/>
              </a:solidFill>
              <a:prstDash val="solid"/>
              <a:miter lim="400000"/>
            </a:ln>
          </a:right>
          <a:top>
            <a:ln w="12700" cap="flat">
              <a:noFill/>
              <a:miter lim="400000"/>
            </a:ln>
          </a:top>
          <a:bottom>
            <a:ln w="12700" cap="flat">
              <a:solidFill>
                <a:srgbClr val="C8CCCC"/>
              </a:solidFill>
              <a:prstDash val="solid"/>
              <a:miter lim="400000"/>
            </a:ln>
          </a:bottom>
          <a:insideH>
            <a:ln w="12700" cap="flat">
              <a:noFill/>
              <a:miter lim="400000"/>
            </a:ln>
          </a:insideH>
          <a:insideV>
            <a:ln w="12700" cap="flat">
              <a:solidFill>
                <a:srgbClr val="C8CCCC"/>
              </a:solidFill>
              <a:prstDash val="solid"/>
              <a:miter lim="400000"/>
            </a:ln>
          </a:insideV>
        </a:tcBdr>
        <a:fill>
          <a:solidFill>
            <a:srgbClr val="F0F0F0">
              <a:alpha val="50000"/>
            </a:srgbClr>
          </a:solidFill>
        </a:fill>
      </a:tcStyle>
    </a:firstRow>
  </a:tblStyle>
  <a:tblStyle styleId="{CEE31D05-2F5C-43C7-991A-93C61E675B67}" styleName="">
    <a:tblBg/>
    <a:wholeTbl>
      <a:tcTxStyle b="off" i="off">
        <a:fontRef idx="minor">
          <a:srgbClr val="000000"/>
        </a:fontRef>
        <a:srgbClr val="000000"/>
      </a:tcTxStyle>
      <a:tcStyle>
        <a:tcBdr>
          <a:left>
            <a:ln w="12700" cap="flat">
              <a:solidFill>
                <a:srgbClr val="C8CCCC"/>
              </a:solidFill>
              <a:prstDash val="solid"/>
              <a:miter lim="400000"/>
            </a:ln>
          </a:left>
          <a:right>
            <a:ln w="12700" cap="flat">
              <a:solidFill>
                <a:srgbClr val="C8CCCC"/>
              </a:solidFill>
              <a:prstDash val="solid"/>
              <a:miter lim="400000"/>
            </a:ln>
          </a:right>
          <a:top>
            <a:ln w="12700" cap="flat">
              <a:solidFill>
                <a:srgbClr val="C8CCCC"/>
              </a:solidFill>
              <a:prstDash val="solid"/>
              <a:miter lim="400000"/>
            </a:ln>
          </a:top>
          <a:bottom>
            <a:ln w="12700" cap="flat">
              <a:solidFill>
                <a:srgbClr val="C8CCCC"/>
              </a:solidFill>
              <a:prstDash val="solid"/>
              <a:miter lim="400000"/>
            </a:ln>
          </a:bottom>
          <a:insideH>
            <a:ln w="12700" cap="flat">
              <a:solidFill>
                <a:srgbClr val="C8CCCC"/>
              </a:solidFill>
              <a:prstDash val="solid"/>
              <a:miter lim="400000"/>
            </a:ln>
          </a:insideH>
          <a:insideV>
            <a:ln w="12700" cap="flat">
              <a:solidFill>
                <a:srgbClr val="C8CCCC"/>
              </a:solidFill>
              <a:prstDash val="solid"/>
              <a:miter lim="400000"/>
            </a:ln>
          </a:insideV>
        </a:tcBdr>
        <a:fill>
          <a:noFill/>
        </a:fill>
      </a:tcStyle>
    </a:wholeTbl>
    <a:band2H>
      <a:tcTxStyle/>
      <a:tcStyle>
        <a:tcBdr/>
        <a:fill>
          <a:solidFill>
            <a:srgbClr val="F0F0F0">
              <a:alpha val="36154"/>
            </a:srgbClr>
          </a:solidFill>
        </a:fill>
      </a:tcStyle>
    </a:band2H>
    <a:firstCol>
      <a:tcTxStyle b="on" i="off">
        <a:fontRef idx="minor">
          <a:srgbClr val="252525"/>
        </a:fontRef>
        <a:srgbClr val="252525"/>
      </a:tcTxStyle>
      <a:tcStyle>
        <a:tcBdr>
          <a:left>
            <a:ln w="12700" cap="flat">
              <a:noFill/>
              <a:miter lim="400000"/>
            </a:ln>
          </a:left>
          <a:right>
            <a:ln w="12700" cap="flat">
              <a:solidFill>
                <a:srgbClr val="C8CCCC"/>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DBFB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solidFill>
                <a:srgbClr val="C8CCCC"/>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2" autoAdjust="0"/>
    <p:restoredTop sz="86343"/>
  </p:normalViewPr>
  <p:slideViewPr>
    <p:cSldViewPr snapToGrid="0" snapToObjects="1">
      <p:cViewPr varScale="1">
        <p:scale>
          <a:sx n="29" d="100"/>
          <a:sy n="29" d="100"/>
        </p:scale>
        <p:origin x="918" y="72"/>
      </p:cViewPr>
      <p:guideLst/>
    </p:cSldViewPr>
  </p:slideViewPr>
  <p:outlineViewPr>
    <p:cViewPr>
      <p:scale>
        <a:sx n="40" d="100"/>
        <a:sy n="40" d="100"/>
      </p:scale>
      <p:origin x="0" y="0"/>
    </p:cViewPr>
  </p:outlineViewPr>
  <p:notesTextViewPr>
    <p:cViewPr>
      <p:scale>
        <a:sx n="1" d="1"/>
        <a:sy n="1" d="1"/>
      </p:scale>
      <p:origin x="0" y="0"/>
    </p:cViewPr>
  </p:notesTextViewPr>
  <p:sorterViewPr>
    <p:cViewPr>
      <p:scale>
        <a:sx n="80" d="100"/>
        <a:sy n="80" d="100"/>
      </p:scale>
      <p:origin x="0" y="-271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2" name="Shape 832"/>
          <p:cNvSpPr>
            <a:spLocks noGrp="1" noRot="1" noChangeAspect="1"/>
          </p:cNvSpPr>
          <p:nvPr>
            <p:ph type="sldImg"/>
          </p:nvPr>
        </p:nvSpPr>
        <p:spPr>
          <a:xfrm>
            <a:off x="422275" y="704850"/>
            <a:ext cx="6257925" cy="3519488"/>
          </a:xfrm>
          <a:prstGeom prst="rect">
            <a:avLst/>
          </a:prstGeom>
        </p:spPr>
        <p:txBody>
          <a:bodyPr lIns="94229" tIns="47114" rIns="94229" bIns="47114"/>
          <a:lstStyle/>
          <a:p>
            <a:endParaRPr/>
          </a:p>
        </p:txBody>
      </p:sp>
      <p:sp>
        <p:nvSpPr>
          <p:cNvPr id="833" name="Shape 833"/>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Proxima Nova"/>
      </a:defRPr>
    </a:lvl1pPr>
    <a:lvl2pPr indent="228600" defTabSz="457200" latinLnBrk="0">
      <a:lnSpc>
        <a:spcPct val="117999"/>
      </a:lnSpc>
      <a:defRPr sz="2200">
        <a:latin typeface="+mn-lt"/>
        <a:ea typeface="+mn-ea"/>
        <a:cs typeface="+mn-cs"/>
        <a:sym typeface="Proxima Nova"/>
      </a:defRPr>
    </a:lvl2pPr>
    <a:lvl3pPr indent="457200" defTabSz="457200" latinLnBrk="0">
      <a:lnSpc>
        <a:spcPct val="117999"/>
      </a:lnSpc>
      <a:defRPr sz="2200">
        <a:latin typeface="+mn-lt"/>
        <a:ea typeface="+mn-ea"/>
        <a:cs typeface="+mn-cs"/>
        <a:sym typeface="Proxima Nova"/>
      </a:defRPr>
    </a:lvl3pPr>
    <a:lvl4pPr indent="685800" defTabSz="457200" latinLnBrk="0">
      <a:lnSpc>
        <a:spcPct val="117999"/>
      </a:lnSpc>
      <a:defRPr sz="2200">
        <a:latin typeface="+mn-lt"/>
        <a:ea typeface="+mn-ea"/>
        <a:cs typeface="+mn-cs"/>
        <a:sym typeface="Proxima Nova"/>
      </a:defRPr>
    </a:lvl4pPr>
    <a:lvl5pPr indent="914400" defTabSz="457200" latinLnBrk="0">
      <a:lnSpc>
        <a:spcPct val="117999"/>
      </a:lnSpc>
      <a:defRPr sz="2200">
        <a:latin typeface="+mn-lt"/>
        <a:ea typeface="+mn-ea"/>
        <a:cs typeface="+mn-cs"/>
        <a:sym typeface="Proxima Nova"/>
      </a:defRPr>
    </a:lvl5pPr>
    <a:lvl6pPr indent="1143000" defTabSz="457200" latinLnBrk="0">
      <a:lnSpc>
        <a:spcPct val="117999"/>
      </a:lnSpc>
      <a:defRPr sz="2200">
        <a:latin typeface="+mn-lt"/>
        <a:ea typeface="+mn-ea"/>
        <a:cs typeface="+mn-cs"/>
        <a:sym typeface="Proxima Nova"/>
      </a:defRPr>
    </a:lvl6pPr>
    <a:lvl7pPr indent="1371600" defTabSz="457200" latinLnBrk="0">
      <a:lnSpc>
        <a:spcPct val="117999"/>
      </a:lnSpc>
      <a:defRPr sz="2200">
        <a:latin typeface="+mn-lt"/>
        <a:ea typeface="+mn-ea"/>
        <a:cs typeface="+mn-cs"/>
        <a:sym typeface="Proxima Nova"/>
      </a:defRPr>
    </a:lvl7pPr>
    <a:lvl8pPr indent="1600200" defTabSz="457200" latinLnBrk="0">
      <a:lnSpc>
        <a:spcPct val="117999"/>
      </a:lnSpc>
      <a:defRPr sz="2200">
        <a:latin typeface="+mn-lt"/>
        <a:ea typeface="+mn-ea"/>
        <a:cs typeface="+mn-cs"/>
        <a:sym typeface="Proxima Nova"/>
      </a:defRPr>
    </a:lvl8pPr>
    <a:lvl9pPr indent="1828800" defTabSz="457200" latinLnBrk="0">
      <a:lnSpc>
        <a:spcPct val="117999"/>
      </a:lnSpc>
      <a:defRPr sz="2200">
        <a:latin typeface="+mn-lt"/>
        <a:ea typeface="+mn-ea"/>
        <a:cs typeface="+mn-cs"/>
        <a:sym typeface="Proxima Nov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hangingPunct="1"/>
            <a:r>
              <a:rPr lang="en-US" sz="2500" dirty="0">
                <a:latin typeface="Calibri" panose="020F0502020204030204" pitchFamily="34" charset="0"/>
                <a:cs typeface="Calibri" panose="020F0502020204030204" pitchFamily="34" charset="0"/>
              </a:rPr>
              <a:t>Repeated testing of population reduces transmission</a:t>
            </a:r>
          </a:p>
          <a:p>
            <a:pPr hangingPunct="1"/>
            <a:endParaRPr lang="en-US" sz="2500" dirty="0">
              <a:latin typeface="Calibri" panose="020F0502020204030204" pitchFamily="34" charset="0"/>
              <a:cs typeface="Calibri" panose="020F0502020204030204" pitchFamily="34" charset="0"/>
            </a:endParaRPr>
          </a:p>
          <a:p>
            <a:pPr marL="471145" indent="-471145">
              <a:buFont typeface="Arial" panose="020B0604020202020204" pitchFamily="34" charset="0"/>
              <a:buChar char="•"/>
            </a:pPr>
            <a:r>
              <a:rPr lang="en-US" sz="2500" dirty="0">
                <a:solidFill>
                  <a:schemeClr val="accent2"/>
                </a:solidFill>
                <a:latin typeface="Calibri" panose="020F0502020204030204" pitchFamily="34" charset="0"/>
                <a:cs typeface="Calibri" panose="020F0502020204030204" pitchFamily="34" charset="0"/>
              </a:rPr>
              <a:t>Modeling &amp; our experience shows that frequent screening every 2-3 days of entire population will control outbreaks</a:t>
            </a:r>
          </a:p>
          <a:p>
            <a:pPr marL="471145" indent="-471145">
              <a:buFont typeface="Arial" panose="020B0604020202020204" pitchFamily="34" charset="0"/>
              <a:buChar char="•"/>
            </a:pPr>
            <a:endParaRPr lang="en-US" sz="2500" dirty="0">
              <a:solidFill>
                <a:schemeClr val="accent2"/>
              </a:solidFill>
              <a:latin typeface="Calibri" panose="020F0502020204030204" pitchFamily="34" charset="0"/>
              <a:cs typeface="Calibri" panose="020F0502020204030204" pitchFamily="34" charset="0"/>
            </a:endParaRPr>
          </a:p>
          <a:p>
            <a:pPr marL="471145" indent="-471145">
              <a:buFont typeface="Arial" panose="020B0604020202020204" pitchFamily="34" charset="0"/>
              <a:buChar char="•"/>
            </a:pPr>
            <a:r>
              <a:rPr lang="en-US" sz="2500" dirty="0">
                <a:solidFill>
                  <a:schemeClr val="accent2"/>
                </a:solidFill>
                <a:latin typeface="Calibri" panose="020F0502020204030204" pitchFamily="34" charset="0"/>
                <a:cs typeface="Calibri" panose="020F0502020204030204" pitchFamily="34" charset="0"/>
              </a:rPr>
              <a:t>Success relies on commitment to frequent screening, and multi-layered behavioral interventions such as universal masking</a:t>
            </a:r>
          </a:p>
          <a:p>
            <a:pPr marL="471145" indent="-471145">
              <a:buFont typeface="Arial" panose="020B0604020202020204" pitchFamily="34" charset="0"/>
              <a:buChar char="•"/>
            </a:pPr>
            <a:endParaRPr lang="en-US" sz="2500" dirty="0">
              <a:solidFill>
                <a:schemeClr val="accent2"/>
              </a:solidFill>
              <a:latin typeface="Calibri" panose="020F0502020204030204" pitchFamily="34" charset="0"/>
              <a:cs typeface="Calibri" panose="020F0502020204030204" pitchFamily="34" charset="0"/>
            </a:endParaRPr>
          </a:p>
          <a:p>
            <a:pPr marL="471145" indent="-471145">
              <a:buFont typeface="Arial" panose="020B0604020202020204" pitchFamily="34" charset="0"/>
              <a:buChar char="•"/>
            </a:pPr>
            <a:r>
              <a:rPr lang="en-US" sz="2500" dirty="0">
                <a:solidFill>
                  <a:schemeClr val="accent2"/>
                </a:solidFill>
                <a:latin typeface="Calibri" panose="020F0502020204030204" pitchFamily="34" charset="0"/>
                <a:cs typeface="Calibri" panose="020F0502020204030204" pitchFamily="34" charset="0"/>
              </a:rPr>
              <a:t>Region 6 positivity much higher than our surrounding county!</a:t>
            </a:r>
          </a:p>
          <a:p>
            <a:pPr marL="471145" indent="-471145">
              <a:buFont typeface="Arial" panose="020B0604020202020204" pitchFamily="34" charset="0"/>
              <a:buChar char="•"/>
            </a:pPr>
            <a:endParaRPr lang="en-US" sz="2500" dirty="0">
              <a:solidFill>
                <a:schemeClr val="accent2"/>
              </a:solidFill>
              <a:latin typeface="Calibri" panose="020F0502020204030204" pitchFamily="34" charset="0"/>
              <a:cs typeface="Calibri" panose="020F0502020204030204" pitchFamily="34" charset="0"/>
            </a:endParaRPr>
          </a:p>
          <a:p>
            <a:pPr marL="471145" indent="-471145">
              <a:buFont typeface="Arial" panose="020B0604020202020204" pitchFamily="34" charset="0"/>
              <a:buChar char="•"/>
            </a:pPr>
            <a:r>
              <a:rPr lang="en-US" sz="2500" dirty="0">
                <a:solidFill>
                  <a:schemeClr val="accent2"/>
                </a:solidFill>
                <a:latin typeface="Calibri" panose="020F0502020204030204" pitchFamily="34" charset="0"/>
                <a:cs typeface="Calibri" panose="020F0502020204030204" pitchFamily="34" charset="0"/>
              </a:rPr>
              <a:t>Declining positivity rates in state still 25 times greater than at University of Illinois –Urbana /Champaign </a:t>
            </a:r>
          </a:p>
          <a:p>
            <a:pPr hangingPunct="1">
              <a:buFont typeface="Arial" panose="020B0604020202020204" pitchFamily="34" charset="0"/>
              <a:buChar char="•"/>
            </a:pPr>
            <a:endParaRPr lang="en-US" sz="2500" dirty="0">
              <a:solidFill>
                <a:schemeClr val="accent2"/>
              </a:solidFill>
              <a:latin typeface="Calibri" panose="020F0502020204030204" pitchFamily="34" charset="0"/>
              <a:cs typeface="Calibri" panose="020F0502020204030204" pitchFamily="34" charset="0"/>
            </a:endParaRPr>
          </a:p>
          <a:p>
            <a:pPr hangingPunct="1">
              <a:buFont typeface="Arial" panose="020B0604020202020204" pitchFamily="34" charset="0"/>
              <a:buChar char="•"/>
            </a:pPr>
            <a:endParaRPr lang="en-US" sz="2500" dirty="0">
              <a:solidFill>
                <a:schemeClr val="accent2"/>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0239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800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8836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527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34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2336684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Deploy SHIELD nationwide: hyperlocal, scalable, and multimodal approach (fast/frequent testing and isolation in concert with masks, social distancing, and do-to-do model) to reopen and stay open safely</a:t>
            </a:r>
          </a:p>
          <a:p>
            <a:pPr>
              <a:buFont typeface="Arial" panose="020B0604020202020204" pitchFamily="34" charset="0"/>
              <a:buChar char="•"/>
            </a:pPr>
            <a:r>
              <a:rPr lang="en-US" dirty="0"/>
              <a:t>Build sufficient capacity with four levels</a:t>
            </a:r>
          </a:p>
          <a:p>
            <a:pPr lvl="1">
              <a:buFont typeface="Wingdings" pitchFamily="2" charset="2"/>
              <a:buChar char="ü"/>
            </a:pPr>
            <a:r>
              <a:rPr lang="en-US" dirty="0"/>
              <a:t>Across the largest 25 cities build a testing hub that can do at least 100,000 test per day (each hub will cost $10 million to build out)</a:t>
            </a:r>
          </a:p>
          <a:p>
            <a:pPr lvl="1">
              <a:buFont typeface="Wingdings" pitchFamily="2" charset="2"/>
              <a:buChar char="ü"/>
            </a:pPr>
            <a:r>
              <a:rPr lang="en-US" dirty="0"/>
              <a:t>Build 50 Mobile Labs that can do 10,000 test per day, locating these labs in the next most populated cities ($1 million per lab)</a:t>
            </a:r>
          </a:p>
          <a:p>
            <a:pPr lvl="1">
              <a:buFont typeface="Wingdings" pitchFamily="2" charset="2"/>
              <a:buChar char="ü"/>
            </a:pPr>
            <a:r>
              <a:rPr lang="en-US" dirty="0"/>
              <a:t>Build Labs in all major Universities that can do 10,000 test per day ($1 million per lab)</a:t>
            </a:r>
          </a:p>
          <a:p>
            <a:pPr lvl="1">
              <a:buFont typeface="Wingdings" pitchFamily="2" charset="2"/>
              <a:buChar char="ü"/>
            </a:pPr>
            <a:r>
              <a:rPr lang="en-US" dirty="0"/>
              <a:t>Provide K-12 playbook and associated resources to allow local communities to incorporate variants of SHIELD into a locally customized multimodal strategy for re-opening primary education </a:t>
            </a:r>
          </a:p>
          <a:p>
            <a:endParaRPr lang="en-US" dirty="0"/>
          </a:p>
        </p:txBody>
      </p:sp>
    </p:spTree>
    <p:extLst>
      <p:ext uri="{BB962C8B-B14F-4D97-AF65-F5344CB8AC3E}">
        <p14:creationId xmlns:p14="http://schemas.microsoft.com/office/powerpoint/2010/main" val="139098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a:t>Deploy SHIELD nationwide: hyperlocal, scalable, and multimodal approach (fast/frequent testing and isolation in concert with masks, social distancing, and do-to-do model) to reopen and stay open safely</a:t>
            </a:r>
          </a:p>
          <a:p>
            <a:pPr>
              <a:buFont typeface="Arial" panose="020B0604020202020204" pitchFamily="34" charset="0"/>
              <a:buChar char="•"/>
            </a:pPr>
            <a:r>
              <a:rPr lang="en-US"/>
              <a:t>Build sufficient capacity with four levels</a:t>
            </a:r>
          </a:p>
          <a:p>
            <a:pPr lvl="1">
              <a:buFont typeface="Wingdings" pitchFamily="2" charset="2"/>
              <a:buChar char="ü"/>
            </a:pPr>
            <a:r>
              <a:rPr lang="en-US"/>
              <a:t>Across the largest 25 cities build a testing hub that can do at least 100,000 test per day (each hub will cost $10 million to build out)</a:t>
            </a:r>
          </a:p>
          <a:p>
            <a:pPr lvl="1">
              <a:buFont typeface="Wingdings" pitchFamily="2" charset="2"/>
              <a:buChar char="ü"/>
            </a:pPr>
            <a:r>
              <a:rPr lang="en-US"/>
              <a:t>Build 50 Mobile Labs that can do 10,000 test per day, locating these labs in the next most populated cities ($1 million per lab)</a:t>
            </a:r>
          </a:p>
          <a:p>
            <a:pPr lvl="1">
              <a:buFont typeface="Wingdings" pitchFamily="2" charset="2"/>
              <a:buChar char="ü"/>
            </a:pPr>
            <a:r>
              <a:rPr lang="en-US"/>
              <a:t>Build Labs in all major Universities that can do 10,000 test per day ($1 million per lab)</a:t>
            </a:r>
          </a:p>
          <a:p>
            <a:pPr lvl="1">
              <a:buFont typeface="Wingdings" pitchFamily="2" charset="2"/>
              <a:buChar char="ü"/>
            </a:pPr>
            <a:r>
              <a:rPr lang="en-US"/>
              <a:t>Provide K-12 playbook and associated resources to allow local communities to incorporate variants of SHIELD into a locally customized multimodal strategy for re-opening primary education </a:t>
            </a:r>
          </a:p>
          <a:p>
            <a:endParaRPr lang="en-US"/>
          </a:p>
        </p:txBody>
      </p:sp>
    </p:spTree>
    <p:extLst>
      <p:ext uri="{BB962C8B-B14F-4D97-AF65-F5344CB8AC3E}">
        <p14:creationId xmlns:p14="http://schemas.microsoft.com/office/powerpoint/2010/main" val="36113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1448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810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189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9431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Deploy SHIELD nationwide: hyperlocal, scalable, and multimodal approach (fast/frequent testing and isolation in concert with masks, social distancing, and do-to-do model) to reopen and stay open safely</a:t>
            </a:r>
          </a:p>
          <a:p>
            <a:pPr>
              <a:buFont typeface="Arial" panose="020B0604020202020204" pitchFamily="34" charset="0"/>
              <a:buChar char="•"/>
            </a:pPr>
            <a:r>
              <a:rPr lang="en-US" dirty="0"/>
              <a:t>Build sufficient capacity with four levels</a:t>
            </a:r>
          </a:p>
          <a:p>
            <a:pPr lvl="1">
              <a:buFont typeface="Wingdings" pitchFamily="2" charset="2"/>
              <a:buChar char="ü"/>
            </a:pPr>
            <a:r>
              <a:rPr lang="en-US" dirty="0"/>
              <a:t>Across the largest 25 cities build a testing hub that can do at least 100,000 test per day (each hub will cost $10 million to build out)</a:t>
            </a:r>
          </a:p>
          <a:p>
            <a:pPr lvl="1">
              <a:buFont typeface="Wingdings" pitchFamily="2" charset="2"/>
              <a:buChar char="ü"/>
            </a:pPr>
            <a:r>
              <a:rPr lang="en-US" dirty="0"/>
              <a:t>Build 50 Mobile Labs that can do 10,000 test per day, locating these labs in the next most populated cities ($1 million per lab)</a:t>
            </a:r>
          </a:p>
          <a:p>
            <a:pPr lvl="1">
              <a:buFont typeface="Wingdings" pitchFamily="2" charset="2"/>
              <a:buChar char="ü"/>
            </a:pPr>
            <a:r>
              <a:rPr lang="en-US" dirty="0"/>
              <a:t>Build Labs in all major Universities that can do 10,000 test per day ($1 million per lab)</a:t>
            </a:r>
          </a:p>
          <a:p>
            <a:pPr lvl="1">
              <a:buFont typeface="Wingdings" pitchFamily="2" charset="2"/>
              <a:buChar char="ü"/>
            </a:pPr>
            <a:r>
              <a:rPr lang="en-US" dirty="0"/>
              <a:t>Provide K-12 playbook and associated resources to allow local communities to incorporate variants of SHIELD into a locally customized multimodal strategy for re-opening primary education </a:t>
            </a:r>
          </a:p>
          <a:p>
            <a:endParaRPr lang="en-US" dirty="0"/>
          </a:p>
        </p:txBody>
      </p:sp>
    </p:spTree>
    <p:extLst>
      <p:ext uri="{BB962C8B-B14F-4D97-AF65-F5344CB8AC3E}">
        <p14:creationId xmlns:p14="http://schemas.microsoft.com/office/powerpoint/2010/main" val="28234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8312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5127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592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0465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8222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22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2864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0255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141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defTabSz="471145" rtl="0"/>
            <a:endParaRPr lang="en-US"/>
          </a:p>
        </p:txBody>
      </p:sp>
    </p:spTree>
    <p:extLst>
      <p:ext uri="{BB962C8B-B14F-4D97-AF65-F5344CB8AC3E}">
        <p14:creationId xmlns:p14="http://schemas.microsoft.com/office/powerpoint/2010/main" val="35567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6413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3673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3638" y="547688"/>
            <a:ext cx="4859337" cy="2733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3720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3625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3638" y="547688"/>
            <a:ext cx="4859337" cy="2733675"/>
          </a:xfrm>
        </p:spPr>
      </p:sp>
      <p:sp>
        <p:nvSpPr>
          <p:cNvPr id="3" name="Notes Placeholder 2"/>
          <p:cNvSpPr>
            <a:spLocks noGrp="1"/>
          </p:cNvSpPr>
          <p:nvPr>
            <p:ph type="body" idx="1"/>
          </p:nvPr>
        </p:nvSpPr>
        <p:spPr/>
        <p:txBody>
          <a:bodyPr/>
          <a:lstStyle/>
          <a:p>
            <a:pPr defTabSz="485515">
              <a:defRPr/>
            </a:pPr>
            <a:r>
              <a:rPr lang="en-US" sz="2600" dirty="0"/>
              <a:t>Beforehand you set the schedule for who gets tested when and send us a roster. On the day of, samples are collected in a monitored setting with plenty of room for social distancing.</a:t>
            </a:r>
          </a:p>
          <a:p>
            <a:endParaRPr lang="en-US" dirty="0"/>
          </a:p>
        </p:txBody>
      </p:sp>
    </p:spTree>
    <p:extLst>
      <p:ext uri="{BB962C8B-B14F-4D97-AF65-F5344CB8AC3E}">
        <p14:creationId xmlns:p14="http://schemas.microsoft.com/office/powerpoint/2010/main" val="1167874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3638" y="547688"/>
            <a:ext cx="4859337" cy="2733675"/>
          </a:xfrm>
        </p:spPr>
      </p:sp>
      <p:sp>
        <p:nvSpPr>
          <p:cNvPr id="3" name="Notes Placeholder 2"/>
          <p:cNvSpPr>
            <a:spLocks noGrp="1"/>
          </p:cNvSpPr>
          <p:nvPr>
            <p:ph type="body" idx="1"/>
          </p:nvPr>
        </p:nvSpPr>
        <p:spPr/>
        <p:txBody>
          <a:bodyPr/>
          <a:lstStyle/>
          <a:p>
            <a:pPr defTabSz="485515">
              <a:defRPr/>
            </a:pPr>
            <a:r>
              <a:rPr lang="en-US" dirty="0">
                <a:solidFill>
                  <a:srgbClr val="00325C"/>
                </a:solidFill>
              </a:rPr>
              <a:t>You get the samples to the mobile lab and we take care of the rest. Tests processing from start to end in the lab is an average of two hours, significantly faster than competitors. </a:t>
            </a:r>
          </a:p>
          <a:p>
            <a:endParaRPr lang="en-US" dirty="0"/>
          </a:p>
        </p:txBody>
      </p:sp>
    </p:spTree>
    <p:extLst>
      <p:ext uri="{BB962C8B-B14F-4D97-AF65-F5344CB8AC3E}">
        <p14:creationId xmlns:p14="http://schemas.microsoft.com/office/powerpoint/2010/main" val="154696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347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929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3638" y="547688"/>
            <a:ext cx="4859337" cy="2733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7103" tIns="48551" rIns="97103" bIns="48551"/>
          <a:lstStyle/>
          <a:p>
            <a:pPr defTabSz="1000645">
              <a:defRPr/>
            </a:pPr>
            <a:fld id="{75DA766F-4F46-4ED5-B267-ECEA44690597}" type="slidenum">
              <a:rPr lang="en-US">
                <a:solidFill>
                  <a:prstClr val="black"/>
                </a:solidFill>
                <a:latin typeface="Calibri" panose="020F0502020204030204"/>
              </a:rPr>
              <a:pPr defTabSz="1000645">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30421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3638" y="547688"/>
            <a:ext cx="4859337" cy="2733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7103" tIns="48551" rIns="97103" bIns="48551"/>
          <a:lstStyle/>
          <a:p>
            <a:pPr defTabSz="1000645">
              <a:defRPr/>
            </a:pPr>
            <a:fld id="{75DA766F-4F46-4ED5-B267-ECEA44690597}" type="slidenum">
              <a:rPr lang="en-US">
                <a:solidFill>
                  <a:prstClr val="black"/>
                </a:solidFill>
                <a:latin typeface="Calibri" panose="020F0502020204030204"/>
              </a:rPr>
              <a:pPr defTabSz="100064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03638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a:t>A small team at Illinois tracks and understand the implications</a:t>
            </a:r>
          </a:p>
          <a:p>
            <a:r>
              <a:rPr lang="en-US"/>
              <a:t>The team quickly adjusts, locally </a:t>
            </a:r>
          </a:p>
          <a:p>
            <a:pPr lvl="1">
              <a:buFont typeface="Wingdings" pitchFamily="2" charset="2"/>
              <a:buChar char="ü"/>
            </a:pPr>
            <a:r>
              <a:rPr lang="en-US"/>
              <a:t>Change testing frequencies for certain cohorts</a:t>
            </a:r>
          </a:p>
          <a:p>
            <a:pPr lvl="1">
              <a:buFont typeface="Wingdings" pitchFamily="2" charset="2"/>
              <a:buChar char="ü"/>
            </a:pPr>
            <a:r>
              <a:rPr lang="en-US"/>
              <a:t>Change policies – increase distancing </a:t>
            </a:r>
          </a:p>
          <a:p>
            <a:pPr lvl="1">
              <a:buFont typeface="Wingdings" pitchFamily="2" charset="2"/>
              <a:buChar char="ü"/>
            </a:pPr>
            <a:r>
              <a:rPr lang="en-US"/>
              <a:t>Increase education </a:t>
            </a:r>
          </a:p>
          <a:p>
            <a:pPr lvl="1">
              <a:buFont typeface="Wingdings" pitchFamily="2" charset="2"/>
              <a:buChar char="ü"/>
            </a:pPr>
            <a:r>
              <a:rPr lang="en-US"/>
              <a:t>Discipline</a:t>
            </a:r>
          </a:p>
          <a:p>
            <a:pPr lvl="1">
              <a:buFont typeface="Wingdings" pitchFamily="2" charset="2"/>
              <a:buChar char="ü"/>
            </a:pPr>
            <a:r>
              <a:rPr lang="en-US"/>
              <a:t>Align incentives  </a:t>
            </a:r>
          </a:p>
          <a:p>
            <a:endParaRPr lang="en-US"/>
          </a:p>
          <a:p>
            <a:r>
              <a:rPr lang="en-US"/>
              <a:t>There must be a deep understanding of the virus </a:t>
            </a:r>
          </a:p>
          <a:p>
            <a:pPr lvl="1">
              <a:buFont typeface="Wingdings" pitchFamily="2" charset="2"/>
              <a:buChar char="ü"/>
            </a:pPr>
            <a:r>
              <a:rPr lang="en-US"/>
              <a:t>Example calculation with 24 hour test turnaround</a:t>
            </a:r>
          </a:p>
          <a:p>
            <a:pPr lvl="1">
              <a:buFont typeface="Wingdings" pitchFamily="2" charset="2"/>
              <a:buChar char="ü"/>
            </a:pPr>
            <a:r>
              <a:rPr lang="en-US">
                <a:solidFill>
                  <a:schemeClr val="tx1"/>
                </a:solidFill>
              </a:rPr>
              <a:t>Time scale of decay of spike is &gt; 4 weeks</a:t>
            </a:r>
          </a:p>
          <a:p>
            <a:pPr lvl="1">
              <a:buFont typeface="Wingdings" pitchFamily="2" charset="2"/>
              <a:buChar char="ü"/>
            </a:pPr>
            <a:r>
              <a:rPr lang="en-US"/>
              <a:t>Non-compliance and test processing time have similar outcome</a:t>
            </a:r>
          </a:p>
          <a:p>
            <a:pPr lvl="1">
              <a:buFont typeface="Wingdings" pitchFamily="2" charset="2"/>
              <a:buChar char="ü"/>
            </a:pPr>
            <a:r>
              <a:rPr lang="en-US"/>
              <a:t>Illustrative of 12 hour test turnaround and partial compliance by extremely socially active students</a:t>
            </a:r>
          </a:p>
          <a:p>
            <a:endParaRPr lang="en-US"/>
          </a:p>
        </p:txBody>
      </p:sp>
    </p:spTree>
    <p:extLst>
      <p:ext uri="{BB962C8B-B14F-4D97-AF65-F5344CB8AC3E}">
        <p14:creationId xmlns:p14="http://schemas.microsoft.com/office/powerpoint/2010/main" val="52613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240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Title Card">
    <p:spTree>
      <p:nvGrpSpPr>
        <p:cNvPr id="1" name=""/>
        <p:cNvGrpSpPr/>
        <p:nvPr/>
      </p:nvGrpSpPr>
      <p:grpSpPr>
        <a:xfrm>
          <a:off x="0" y="0"/>
          <a:ext cx="0" cy="0"/>
          <a:chOff x="0" y="0"/>
          <a:chExt cx="0" cy="0"/>
        </a:xfrm>
      </p:grpSpPr>
      <p:sp>
        <p:nvSpPr>
          <p:cNvPr id="25" name="Placeholder--40pNeutral4k.jpg"/>
          <p:cNvSpPr>
            <a:spLocks noGrp="1"/>
          </p:cNvSpPr>
          <p:nvPr>
            <p:ph type="pic" idx="21"/>
          </p:nvPr>
        </p:nvSpPr>
        <p:spPr>
          <a:xfrm>
            <a:off x="8053697" y="0"/>
            <a:ext cx="24384001" cy="13716000"/>
          </a:xfrm>
          <a:prstGeom prst="rect">
            <a:avLst/>
          </a:prstGeom>
        </p:spPr>
        <p:txBody>
          <a:bodyPr lIns="91439" tIns="45719" rIns="91439" bIns="45719" numCol="1" spcCol="38100">
            <a:noAutofit/>
          </a:bodyPr>
          <a:lstStyle/>
          <a:p>
            <a:endParaRPr dirty="0"/>
          </a:p>
        </p:txBody>
      </p:sp>
      <p:sp>
        <p:nvSpPr>
          <p:cNvPr id="26" name="Cover Header Element"/>
          <p:cNvSpPr txBox="1">
            <a:spLocks noGrp="1"/>
          </p:cNvSpPr>
          <p:nvPr>
            <p:ph type="body" sz="quarter" idx="22"/>
          </p:nvPr>
        </p:nvSpPr>
        <p:spPr>
          <a:xfrm>
            <a:off x="1828800" y="1295400"/>
            <a:ext cx="8689827" cy="457200"/>
          </a:xfrm>
          <a:prstGeom prst="rect">
            <a:avLst/>
          </a:prstGeom>
        </p:spPr>
        <p:txBody>
          <a:bodyPr numCol="1" spcCol="38100" anchor="ctr"/>
          <a:lstStyle>
            <a:lvl1pPr marL="0" indent="0">
              <a:spcBef>
                <a:spcPts val="400"/>
              </a:spcBef>
              <a:buSzTx/>
              <a:buNone/>
              <a:defRPr sz="2100" cap="all" spc="209"/>
            </a:lvl1pPr>
          </a:lstStyle>
          <a:p>
            <a:r>
              <a:t>Cover Header Element</a:t>
            </a:r>
          </a:p>
        </p:txBody>
      </p:sp>
      <p:sp>
        <p:nvSpPr>
          <p:cNvPr id="27" name="Title Text"/>
          <p:cNvSpPr txBox="1">
            <a:spLocks noGrp="1"/>
          </p:cNvSpPr>
          <p:nvPr>
            <p:ph type="title"/>
          </p:nvPr>
        </p:nvSpPr>
        <p:spPr>
          <a:xfrm>
            <a:off x="1828800" y="4203895"/>
            <a:ext cx="12493773" cy="4928840"/>
          </a:xfrm>
          <a:prstGeom prst="rect">
            <a:avLst/>
          </a:prstGeom>
        </p:spPr>
        <p:txBody>
          <a:bodyPr anchor="ctr"/>
          <a:lstStyle>
            <a:lvl1pPr>
              <a:defRPr sz="13200" spc="-528"/>
            </a:lvl1pPr>
          </a:lstStyle>
          <a:p>
            <a:r>
              <a:t>Title Text</a:t>
            </a:r>
          </a:p>
        </p:txBody>
      </p:sp>
      <p:sp>
        <p:nvSpPr>
          <p:cNvPr id="28" name="Presented to:…"/>
          <p:cNvSpPr txBox="1">
            <a:spLocks noGrp="1"/>
          </p:cNvSpPr>
          <p:nvPr>
            <p:ph type="body" sz="quarter" idx="23"/>
          </p:nvPr>
        </p:nvSpPr>
        <p:spPr>
          <a:xfrm>
            <a:off x="1828800" y="10928252"/>
            <a:ext cx="8689827" cy="1416149"/>
          </a:xfrm>
          <a:prstGeom prst="rect">
            <a:avLst/>
          </a:prstGeom>
        </p:spPr>
        <p:txBody>
          <a:bodyPr numCol="1" spcCol="38100" anchor="b"/>
          <a:lstStyle/>
          <a:p>
            <a:pPr marL="0" indent="0">
              <a:lnSpc>
                <a:spcPct val="80000"/>
              </a:lnSpc>
              <a:spcBef>
                <a:spcPts val="0"/>
              </a:spcBef>
              <a:buSzTx/>
              <a:buNone/>
              <a:defRPr sz="2400" cap="all" spc="239">
                <a:solidFill>
                  <a:srgbClr val="7F807F"/>
                </a:solidFill>
              </a:defRPr>
            </a:pPr>
            <a:r>
              <a:t>Presented to:</a:t>
            </a:r>
          </a:p>
          <a:p>
            <a:pPr marL="0" indent="0">
              <a:spcBef>
                <a:spcPts val="900"/>
              </a:spcBef>
              <a:buSzTx/>
              <a:buNone/>
              <a:defRPr sz="3000"/>
            </a:pPr>
            <a:r>
              <a:rPr b="1"/>
              <a:t>Client / Event</a:t>
            </a:r>
            <a:r>
              <a:t> : September 30, 2020</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Executive Message">
    <p:spTree>
      <p:nvGrpSpPr>
        <p:cNvPr id="1" name=""/>
        <p:cNvGrpSpPr/>
        <p:nvPr/>
      </p:nvGrpSpPr>
      <p:grpSpPr>
        <a:xfrm>
          <a:off x="0" y="0"/>
          <a:ext cx="0" cy="0"/>
          <a:chOff x="0" y="0"/>
          <a:chExt cx="0" cy="0"/>
        </a:xfrm>
      </p:grpSpPr>
      <p:sp>
        <p:nvSpPr>
          <p:cNvPr id="149" name="Placeholder--40pNeutral4k.jpg"/>
          <p:cNvSpPr>
            <a:spLocks noGrp="1"/>
          </p:cNvSpPr>
          <p:nvPr>
            <p:ph type="pic" idx="21"/>
          </p:nvPr>
        </p:nvSpPr>
        <p:spPr>
          <a:xfrm>
            <a:off x="-6932601" y="0"/>
            <a:ext cx="24384001" cy="13716001"/>
          </a:xfrm>
          <a:prstGeom prst="rect">
            <a:avLst/>
          </a:prstGeom>
        </p:spPr>
        <p:txBody>
          <a:bodyPr lIns="91439" tIns="45719" rIns="91439" bIns="45719" numCol="1" spcCol="38100">
            <a:noAutofit/>
          </a:bodyPr>
          <a:lstStyle/>
          <a:p>
            <a:endParaRPr dirty="0"/>
          </a:p>
        </p:txBody>
      </p:sp>
      <p:sp>
        <p:nvSpPr>
          <p:cNvPr id="150"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p>
        </p:txBody>
      </p:sp>
      <p:sp>
        <p:nvSpPr>
          <p:cNvPr id="151" name="Title Text"/>
          <p:cNvSpPr txBox="1">
            <a:spLocks noGrp="1"/>
          </p:cNvSpPr>
          <p:nvPr>
            <p:ph type="title"/>
          </p:nvPr>
        </p:nvSpPr>
        <p:spPr>
          <a:xfrm>
            <a:off x="12303453" y="2787747"/>
            <a:ext cx="10708947" cy="2433712"/>
          </a:xfrm>
          <a:prstGeom prst="rect">
            <a:avLst/>
          </a:prstGeom>
        </p:spPr>
        <p:txBody>
          <a:bodyPr anchor="b"/>
          <a:lstStyle/>
          <a:p>
            <a:r>
              <a:t>Title Text</a:t>
            </a:r>
          </a:p>
        </p:txBody>
      </p:sp>
      <p:sp>
        <p:nvSpPr>
          <p:cNvPr id="15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153" name="Body Level One…"/>
          <p:cNvSpPr txBox="1">
            <a:spLocks noGrp="1"/>
          </p:cNvSpPr>
          <p:nvPr>
            <p:ph type="body" sz="quarter" idx="1"/>
          </p:nvPr>
        </p:nvSpPr>
        <p:spPr>
          <a:xfrm>
            <a:off x="12303452" y="5441851"/>
            <a:ext cx="10708947" cy="4867424"/>
          </a:xfrm>
          <a:prstGeom prst="rect">
            <a:avLst/>
          </a:prstGeom>
        </p:spPr>
        <p:txBody>
          <a:bodyPr numCol="1" spcCol="38100"/>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154" name="Executive Name…"/>
          <p:cNvSpPr txBox="1">
            <a:spLocks noGrp="1"/>
          </p:cNvSpPr>
          <p:nvPr>
            <p:ph type="body" sz="quarter" idx="22"/>
          </p:nvPr>
        </p:nvSpPr>
        <p:spPr>
          <a:xfrm>
            <a:off x="12303452" y="10928252"/>
            <a:ext cx="8148860" cy="1416149"/>
          </a:xfrm>
          <a:prstGeom prst="rect">
            <a:avLst/>
          </a:prstGeom>
        </p:spPr>
        <p:txBody>
          <a:bodyPr numCol="1" spcCol="38100" anchor="b"/>
          <a:lstStyle/>
          <a:p>
            <a:pPr marL="0" indent="0">
              <a:buSzTx/>
              <a:buNone/>
            </a:pPr>
            <a:r>
              <a:t>Executive Name</a:t>
            </a:r>
          </a:p>
          <a:p>
            <a:pPr marL="0" indent="0">
              <a:lnSpc>
                <a:spcPct val="80000"/>
              </a:lnSpc>
              <a:spcBef>
                <a:spcPts val="0"/>
              </a:spcBef>
              <a:buSzTx/>
              <a:buNone/>
              <a:defRPr sz="2400" cap="all" spc="239">
                <a:solidFill>
                  <a:srgbClr val="7F807F"/>
                </a:solidFill>
              </a:defRPr>
            </a:pPr>
            <a:r>
              <a:t>Executive Title</a:t>
            </a:r>
          </a:p>
        </p:txBody>
      </p:sp>
      <p:sp>
        <p:nvSpPr>
          <p:cNvPr id="155" name="Running Header Element"/>
          <p:cNvSpPr txBox="1">
            <a:spLocks noGrp="1"/>
          </p:cNvSpPr>
          <p:nvPr>
            <p:ph type="body" sz="quarter" idx="23"/>
          </p:nvPr>
        </p:nvSpPr>
        <p:spPr>
          <a:xfrm>
            <a:off x="121920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156" name="Rectangle"/>
          <p:cNvSpPr/>
          <p:nvPr/>
        </p:nvSpPr>
        <p:spPr>
          <a:xfrm>
            <a:off x="9191296" y="1371600"/>
            <a:ext cx="2654957"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peakers">
    <p:spTree>
      <p:nvGrpSpPr>
        <p:cNvPr id="1" name=""/>
        <p:cNvGrpSpPr/>
        <p:nvPr/>
      </p:nvGrpSpPr>
      <p:grpSpPr>
        <a:xfrm>
          <a:off x="0" y="0"/>
          <a:ext cx="0" cy="0"/>
          <a:chOff x="0" y="0"/>
          <a:chExt cx="0" cy="0"/>
        </a:xfrm>
      </p:grpSpPr>
      <p:sp>
        <p:nvSpPr>
          <p:cNvPr id="163"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164" name="Title Text"/>
          <p:cNvSpPr txBox="1">
            <a:spLocks noGrp="1"/>
          </p:cNvSpPr>
          <p:nvPr>
            <p:ph type="title"/>
          </p:nvPr>
        </p:nvSpPr>
        <p:spPr>
          <a:prstGeom prst="rect">
            <a:avLst/>
          </a:prstGeom>
        </p:spPr>
        <p:txBody>
          <a:bodyPr/>
          <a:lstStyle/>
          <a:p>
            <a:r>
              <a:t>Title Text</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166" name="Speaker Name…"/>
          <p:cNvSpPr txBox="1">
            <a:spLocks noGrp="1"/>
          </p:cNvSpPr>
          <p:nvPr>
            <p:ph type="body" sz="quarter" idx="22"/>
          </p:nvPr>
        </p:nvSpPr>
        <p:spPr>
          <a:xfrm>
            <a:off x="2058623" y="10309273"/>
            <a:ext cx="4660531" cy="2035127"/>
          </a:xfrm>
          <a:prstGeom prst="rect">
            <a:avLst/>
          </a:prstGeom>
        </p:spPr>
        <p:txBody>
          <a:bodyPr numCol="1" spcCol="38100"/>
          <a:lstStyle/>
          <a:p>
            <a:pPr marL="0" indent="0" algn="ctr">
              <a:lnSpc>
                <a:spcPct val="80000"/>
              </a:lnSpc>
              <a:spcBef>
                <a:spcPts val="1800"/>
              </a:spcBef>
              <a:buSzTx/>
              <a:buNone/>
              <a:defRPr spc="-72">
                <a:solidFill>
                  <a:srgbClr val="252525"/>
                </a:solidFill>
                <a:latin typeface="Proxima Nova Semibold"/>
                <a:ea typeface="Proxima Nova Semibold"/>
                <a:cs typeface="Proxima Nova Semibold"/>
                <a:sym typeface="Proxima Nova Semibold"/>
              </a:defRPr>
            </a:pPr>
            <a:r>
              <a:t>Speaker Name</a:t>
            </a:r>
          </a:p>
          <a:p>
            <a:pPr marL="0" indent="0" algn="ctr">
              <a:lnSpc>
                <a:spcPct val="90000"/>
              </a:lnSpc>
              <a:spcBef>
                <a:spcPts val="900"/>
              </a:spcBef>
              <a:buSzTx/>
              <a:buNone/>
              <a:defRPr sz="2800" spc="55">
                <a:solidFill>
                  <a:srgbClr val="252525"/>
                </a:solidFill>
              </a:defRPr>
            </a:pPr>
            <a:r>
              <a:t>Speaker Title</a:t>
            </a:r>
          </a:p>
          <a:p>
            <a:pPr marL="0" indent="0" algn="ctr">
              <a:lnSpc>
                <a:spcPct val="80000"/>
              </a:lnSpc>
              <a:spcBef>
                <a:spcPts val="0"/>
              </a:spcBef>
              <a:buSzTx/>
              <a:buNone/>
              <a:defRPr sz="1600" cap="all" spc="159">
                <a:solidFill>
                  <a:srgbClr val="7F807F"/>
                </a:solidFill>
              </a:defRPr>
            </a:pPr>
            <a:r>
              <a:t>Organization / Department</a:t>
            </a:r>
          </a:p>
        </p:txBody>
      </p:sp>
      <p:sp>
        <p:nvSpPr>
          <p:cNvPr id="167" name="Image"/>
          <p:cNvSpPr>
            <a:spLocks noGrp="1"/>
          </p:cNvSpPr>
          <p:nvPr>
            <p:ph type="pic" sz="quarter" idx="23"/>
          </p:nvPr>
        </p:nvSpPr>
        <p:spPr>
          <a:xfrm>
            <a:off x="-133614" y="4822873"/>
            <a:ext cx="9045006" cy="5087817"/>
          </a:xfrm>
          <a:prstGeom prst="rect">
            <a:avLst/>
          </a:prstGeom>
        </p:spPr>
        <p:txBody>
          <a:bodyPr lIns="91439" tIns="45719" rIns="91439" bIns="45719" numCol="1" spcCol="38100">
            <a:noAutofit/>
          </a:bodyPr>
          <a:lstStyle/>
          <a:p>
            <a:endParaRPr dirty="0"/>
          </a:p>
        </p:txBody>
      </p:sp>
      <p:sp>
        <p:nvSpPr>
          <p:cNvPr id="168" name="Speaker Name…"/>
          <p:cNvSpPr txBox="1">
            <a:spLocks noGrp="1"/>
          </p:cNvSpPr>
          <p:nvPr>
            <p:ph type="body" sz="quarter" idx="24"/>
          </p:nvPr>
        </p:nvSpPr>
        <p:spPr>
          <a:xfrm>
            <a:off x="7413097" y="10309274"/>
            <a:ext cx="4660531" cy="2035126"/>
          </a:xfrm>
          <a:prstGeom prst="rect">
            <a:avLst/>
          </a:prstGeom>
        </p:spPr>
        <p:txBody>
          <a:bodyPr numCol="1" spcCol="38100"/>
          <a:lstStyle/>
          <a:p>
            <a:pPr marL="0" indent="0" algn="ctr">
              <a:lnSpc>
                <a:spcPct val="80000"/>
              </a:lnSpc>
              <a:spcBef>
                <a:spcPts val="1800"/>
              </a:spcBef>
              <a:buSzTx/>
              <a:buNone/>
              <a:defRPr spc="-72">
                <a:solidFill>
                  <a:srgbClr val="252525"/>
                </a:solidFill>
                <a:latin typeface="Proxima Nova Semibold"/>
                <a:ea typeface="Proxima Nova Semibold"/>
                <a:cs typeface="Proxima Nova Semibold"/>
                <a:sym typeface="Proxima Nova Semibold"/>
              </a:defRPr>
            </a:pPr>
            <a:r>
              <a:t>Speaker Name</a:t>
            </a:r>
          </a:p>
          <a:p>
            <a:pPr marL="0" indent="0" algn="ctr">
              <a:lnSpc>
                <a:spcPct val="90000"/>
              </a:lnSpc>
              <a:spcBef>
                <a:spcPts val="900"/>
              </a:spcBef>
              <a:buSzTx/>
              <a:buNone/>
              <a:defRPr sz="2800" spc="55">
                <a:solidFill>
                  <a:srgbClr val="252525"/>
                </a:solidFill>
              </a:defRPr>
            </a:pPr>
            <a:r>
              <a:t>Speaker Title</a:t>
            </a:r>
          </a:p>
          <a:p>
            <a:pPr marL="0" indent="0" algn="ctr">
              <a:lnSpc>
                <a:spcPct val="80000"/>
              </a:lnSpc>
              <a:spcBef>
                <a:spcPts val="0"/>
              </a:spcBef>
              <a:buSzTx/>
              <a:buNone/>
              <a:defRPr sz="1600" cap="all" spc="159">
                <a:solidFill>
                  <a:srgbClr val="7F807F"/>
                </a:solidFill>
              </a:defRPr>
            </a:pPr>
            <a:r>
              <a:t>Organization / Department</a:t>
            </a:r>
          </a:p>
        </p:txBody>
      </p:sp>
      <p:sp>
        <p:nvSpPr>
          <p:cNvPr id="169" name="Image"/>
          <p:cNvSpPr>
            <a:spLocks noGrp="1"/>
          </p:cNvSpPr>
          <p:nvPr>
            <p:ph type="pic" sz="quarter" idx="25"/>
          </p:nvPr>
        </p:nvSpPr>
        <p:spPr>
          <a:xfrm>
            <a:off x="5220860" y="4822874"/>
            <a:ext cx="9045006" cy="5087817"/>
          </a:xfrm>
          <a:prstGeom prst="rect">
            <a:avLst/>
          </a:prstGeom>
        </p:spPr>
        <p:txBody>
          <a:bodyPr lIns="91439" tIns="45719" rIns="91439" bIns="45719" numCol="1" spcCol="38100">
            <a:noAutofit/>
          </a:bodyPr>
          <a:lstStyle/>
          <a:p>
            <a:endParaRPr dirty="0"/>
          </a:p>
        </p:txBody>
      </p:sp>
      <p:sp>
        <p:nvSpPr>
          <p:cNvPr id="170" name="Speaker Name…"/>
          <p:cNvSpPr txBox="1">
            <a:spLocks noGrp="1"/>
          </p:cNvSpPr>
          <p:nvPr>
            <p:ph type="body" sz="quarter" idx="26"/>
          </p:nvPr>
        </p:nvSpPr>
        <p:spPr>
          <a:xfrm>
            <a:off x="12767664" y="10309274"/>
            <a:ext cx="4660531" cy="2035126"/>
          </a:xfrm>
          <a:prstGeom prst="rect">
            <a:avLst/>
          </a:prstGeom>
        </p:spPr>
        <p:txBody>
          <a:bodyPr numCol="1" spcCol="38100"/>
          <a:lstStyle/>
          <a:p>
            <a:pPr marL="0" indent="0" algn="ctr">
              <a:lnSpc>
                <a:spcPct val="80000"/>
              </a:lnSpc>
              <a:spcBef>
                <a:spcPts val="1800"/>
              </a:spcBef>
              <a:buSzTx/>
              <a:buNone/>
              <a:defRPr spc="-72">
                <a:solidFill>
                  <a:srgbClr val="252525"/>
                </a:solidFill>
                <a:latin typeface="Proxima Nova Semibold"/>
                <a:ea typeface="Proxima Nova Semibold"/>
                <a:cs typeface="Proxima Nova Semibold"/>
                <a:sym typeface="Proxima Nova Semibold"/>
              </a:defRPr>
            </a:pPr>
            <a:r>
              <a:t>Speaker Name</a:t>
            </a:r>
          </a:p>
          <a:p>
            <a:pPr marL="0" indent="0" algn="ctr">
              <a:lnSpc>
                <a:spcPct val="90000"/>
              </a:lnSpc>
              <a:spcBef>
                <a:spcPts val="900"/>
              </a:spcBef>
              <a:buSzTx/>
              <a:buNone/>
              <a:defRPr sz="2800" spc="55">
                <a:solidFill>
                  <a:srgbClr val="252525"/>
                </a:solidFill>
              </a:defRPr>
            </a:pPr>
            <a:r>
              <a:t>Speaker Title</a:t>
            </a:r>
          </a:p>
          <a:p>
            <a:pPr marL="0" indent="0" algn="ctr">
              <a:lnSpc>
                <a:spcPct val="80000"/>
              </a:lnSpc>
              <a:spcBef>
                <a:spcPts val="0"/>
              </a:spcBef>
              <a:buSzTx/>
              <a:buNone/>
              <a:defRPr sz="1600" cap="all" spc="159">
                <a:solidFill>
                  <a:srgbClr val="7F807F"/>
                </a:solidFill>
              </a:defRPr>
            </a:pPr>
            <a:r>
              <a:t>Organization / Department</a:t>
            </a:r>
          </a:p>
        </p:txBody>
      </p:sp>
      <p:sp>
        <p:nvSpPr>
          <p:cNvPr id="171" name="Image"/>
          <p:cNvSpPr>
            <a:spLocks noGrp="1"/>
          </p:cNvSpPr>
          <p:nvPr>
            <p:ph type="pic" sz="quarter" idx="27"/>
          </p:nvPr>
        </p:nvSpPr>
        <p:spPr>
          <a:xfrm>
            <a:off x="10575427" y="4822874"/>
            <a:ext cx="9045006" cy="5087817"/>
          </a:xfrm>
          <a:prstGeom prst="rect">
            <a:avLst/>
          </a:prstGeom>
        </p:spPr>
        <p:txBody>
          <a:bodyPr lIns="91439" tIns="45719" rIns="91439" bIns="45719" numCol="1" spcCol="38100">
            <a:noAutofit/>
          </a:bodyPr>
          <a:lstStyle/>
          <a:p>
            <a:endParaRPr dirty="0"/>
          </a:p>
        </p:txBody>
      </p:sp>
      <p:sp>
        <p:nvSpPr>
          <p:cNvPr id="172" name="Speaker Name…"/>
          <p:cNvSpPr txBox="1">
            <a:spLocks noGrp="1"/>
          </p:cNvSpPr>
          <p:nvPr>
            <p:ph type="body" sz="quarter" idx="28"/>
          </p:nvPr>
        </p:nvSpPr>
        <p:spPr>
          <a:xfrm>
            <a:off x="18122138" y="10309274"/>
            <a:ext cx="4660531" cy="2035126"/>
          </a:xfrm>
          <a:prstGeom prst="rect">
            <a:avLst/>
          </a:prstGeom>
        </p:spPr>
        <p:txBody>
          <a:bodyPr numCol="1" spcCol="38100"/>
          <a:lstStyle/>
          <a:p>
            <a:pPr marL="0" indent="0" algn="ctr">
              <a:lnSpc>
                <a:spcPct val="80000"/>
              </a:lnSpc>
              <a:spcBef>
                <a:spcPts val="1800"/>
              </a:spcBef>
              <a:buSzTx/>
              <a:buNone/>
              <a:defRPr spc="-72">
                <a:solidFill>
                  <a:srgbClr val="252525"/>
                </a:solidFill>
                <a:latin typeface="Proxima Nova Semibold"/>
                <a:ea typeface="Proxima Nova Semibold"/>
                <a:cs typeface="Proxima Nova Semibold"/>
                <a:sym typeface="Proxima Nova Semibold"/>
              </a:defRPr>
            </a:pPr>
            <a:r>
              <a:t>Speaker Name</a:t>
            </a:r>
          </a:p>
          <a:p>
            <a:pPr marL="0" indent="0" algn="ctr">
              <a:lnSpc>
                <a:spcPct val="90000"/>
              </a:lnSpc>
              <a:spcBef>
                <a:spcPts val="900"/>
              </a:spcBef>
              <a:buSzTx/>
              <a:buNone/>
              <a:defRPr sz="2800" spc="55">
                <a:solidFill>
                  <a:srgbClr val="252525"/>
                </a:solidFill>
              </a:defRPr>
            </a:pPr>
            <a:r>
              <a:t>Speaker Title</a:t>
            </a:r>
          </a:p>
          <a:p>
            <a:pPr marL="0" indent="0" algn="ctr">
              <a:lnSpc>
                <a:spcPct val="80000"/>
              </a:lnSpc>
              <a:spcBef>
                <a:spcPts val="0"/>
              </a:spcBef>
              <a:buSzTx/>
              <a:buNone/>
              <a:defRPr sz="1600" cap="all" spc="159">
                <a:solidFill>
                  <a:srgbClr val="7F807F"/>
                </a:solidFill>
              </a:defRPr>
            </a:pPr>
            <a:r>
              <a:t>Organization / Department</a:t>
            </a:r>
          </a:p>
        </p:txBody>
      </p:sp>
      <p:sp>
        <p:nvSpPr>
          <p:cNvPr id="173" name="Image"/>
          <p:cNvSpPr>
            <a:spLocks noGrp="1"/>
          </p:cNvSpPr>
          <p:nvPr>
            <p:ph type="pic" sz="quarter" idx="29"/>
          </p:nvPr>
        </p:nvSpPr>
        <p:spPr>
          <a:xfrm>
            <a:off x="15929902" y="4822874"/>
            <a:ext cx="9045006" cy="5087817"/>
          </a:xfrm>
          <a:prstGeom prst="rect">
            <a:avLst/>
          </a:prstGeom>
        </p:spPr>
        <p:txBody>
          <a:bodyPr lIns="91439" tIns="45719" rIns="91439" bIns="45719" numCol="1" spcCol="38100">
            <a:noAutofit/>
          </a:bodyPr>
          <a:lstStyle/>
          <a:p>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io">
    <p:spTree>
      <p:nvGrpSpPr>
        <p:cNvPr id="1" name=""/>
        <p:cNvGrpSpPr/>
        <p:nvPr/>
      </p:nvGrpSpPr>
      <p:grpSpPr>
        <a:xfrm>
          <a:off x="0" y="0"/>
          <a:ext cx="0" cy="0"/>
          <a:chOff x="0" y="0"/>
          <a:chExt cx="0" cy="0"/>
        </a:xfrm>
      </p:grpSpPr>
      <p:sp>
        <p:nvSpPr>
          <p:cNvPr id="180" name="Placeholder--40pNeutral4k.jpg"/>
          <p:cNvSpPr>
            <a:spLocks noGrp="1"/>
          </p:cNvSpPr>
          <p:nvPr>
            <p:ph type="pic" idx="21"/>
          </p:nvPr>
        </p:nvSpPr>
        <p:spPr>
          <a:xfrm>
            <a:off x="7389972" y="0"/>
            <a:ext cx="24384001" cy="13716001"/>
          </a:xfrm>
          <a:prstGeom prst="rect">
            <a:avLst/>
          </a:prstGeom>
        </p:spPr>
        <p:txBody>
          <a:bodyPr lIns="91439" tIns="45719" rIns="91439" bIns="45719" numCol="1" spcCol="38100">
            <a:noAutofit/>
          </a:bodyPr>
          <a:lstStyle/>
          <a:p>
            <a:endParaRPr dirty="0"/>
          </a:p>
        </p:txBody>
      </p:sp>
      <p:sp>
        <p:nvSpPr>
          <p:cNvPr id="181" name="Running Header Element"/>
          <p:cNvSpPr txBox="1">
            <a:spLocks noGrp="1"/>
          </p:cNvSpPr>
          <p:nvPr>
            <p:ph type="body" sz="quarter" idx="22"/>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182" name="Title Text"/>
          <p:cNvSpPr txBox="1">
            <a:spLocks noGrp="1"/>
          </p:cNvSpPr>
          <p:nvPr>
            <p:ph type="title"/>
          </p:nvPr>
        </p:nvSpPr>
        <p:spPr>
          <a:xfrm>
            <a:off x="1828800" y="2389163"/>
            <a:ext cx="10708948" cy="1246164"/>
          </a:xfrm>
          <a:prstGeom prst="rect">
            <a:avLst/>
          </a:prstGeom>
        </p:spPr>
        <p:txBody>
          <a:bodyPr/>
          <a:lstStyle/>
          <a:p>
            <a:r>
              <a:t>Title Text</a:t>
            </a: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184" name="Body Level One…"/>
          <p:cNvSpPr txBox="1">
            <a:spLocks noGrp="1"/>
          </p:cNvSpPr>
          <p:nvPr>
            <p:ph type="body" sz="half" idx="1"/>
          </p:nvPr>
        </p:nvSpPr>
        <p:spPr>
          <a:xfrm>
            <a:off x="1828800" y="5441851"/>
            <a:ext cx="10708948" cy="6902549"/>
          </a:xfrm>
          <a:prstGeom prst="rect">
            <a:avLst/>
          </a:prstGeom>
        </p:spPr>
        <p:txBody>
          <a:bodyPr numCol="1" spcCol="38100"/>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91"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192" name="Title Text"/>
          <p:cNvSpPr txBox="1">
            <a:spLocks noGrp="1"/>
          </p:cNvSpPr>
          <p:nvPr>
            <p:ph type="title"/>
          </p:nvPr>
        </p:nvSpPr>
        <p:spPr>
          <a:xfrm>
            <a:off x="1828800" y="2389163"/>
            <a:ext cx="6905003" cy="2832296"/>
          </a:xfrm>
          <a:prstGeom prst="rect">
            <a:avLst/>
          </a:prstGeom>
        </p:spPr>
        <p:txBody>
          <a:bodyPr anchor="b"/>
          <a:lstStyle/>
          <a:p>
            <a:r>
              <a:t>Title Text</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194" name="Body Level One…"/>
          <p:cNvSpPr txBox="1">
            <a:spLocks noGrp="1"/>
          </p:cNvSpPr>
          <p:nvPr>
            <p:ph type="body" sz="half" idx="1"/>
          </p:nvPr>
        </p:nvSpPr>
        <p:spPr>
          <a:xfrm>
            <a:off x="10752921" y="2389162"/>
            <a:ext cx="12259479" cy="9955238"/>
          </a:xfrm>
          <a:prstGeom prst="rect">
            <a:avLst/>
          </a:prstGeom>
        </p:spPr>
        <p:txBody>
          <a:bodyPr numCol="1" spcCol="38100"/>
          <a:lstStyle>
            <a:lvl1pPr marL="740833" indent="-740833">
              <a:spcBef>
                <a:spcPts val="2800"/>
              </a:spcBef>
              <a:buSzPct val="100000"/>
              <a:buAutoNum type="arabicPeriod"/>
              <a:defRPr sz="4000"/>
            </a:lvl1pPr>
            <a:lvl2pPr marL="1629833" indent="-740833">
              <a:spcBef>
                <a:spcPts val="2800"/>
              </a:spcBef>
              <a:buSzPct val="100000"/>
              <a:buAutoNum type="arabicPeriod"/>
              <a:defRPr sz="4000"/>
            </a:lvl2pPr>
            <a:lvl3pPr marL="2518833" indent="-740833">
              <a:spcBef>
                <a:spcPts val="2800"/>
              </a:spcBef>
              <a:buSzPct val="100000"/>
              <a:buAutoNum type="arabicPeriod"/>
              <a:defRPr sz="4000"/>
            </a:lvl3pPr>
            <a:lvl4pPr marL="3407833" indent="-740833">
              <a:spcBef>
                <a:spcPts val="2800"/>
              </a:spcBef>
              <a:buSzPct val="100000"/>
              <a:buAutoNum type="arabicPeriod"/>
              <a:defRPr sz="4000"/>
            </a:lvl4pPr>
            <a:lvl5pPr marL="4296833" indent="-740833">
              <a:spcBef>
                <a:spcPts val="2800"/>
              </a:spcBef>
              <a:buSzPct val="100000"/>
              <a:buAutoNum type="arabicPeriod"/>
              <a:defRPr sz="4000"/>
            </a:lvl5pPr>
          </a:lstStyle>
          <a:p>
            <a:r>
              <a:t>Body Level One</a:t>
            </a:r>
          </a:p>
          <a:p>
            <a:pPr lvl="1"/>
            <a:r>
              <a:t>Body Level Two</a:t>
            </a:r>
          </a:p>
          <a:p>
            <a:pPr lvl="2"/>
            <a:r>
              <a:t>Body Level Three</a:t>
            </a:r>
          </a:p>
          <a:p>
            <a:pPr lvl="3"/>
            <a:r>
              <a:t>Body Level Four</a:t>
            </a:r>
          </a:p>
          <a:p>
            <a:pPr lvl="4"/>
            <a:r>
              <a:t>Body Level Five</a:t>
            </a:r>
          </a:p>
        </p:txBody>
      </p:sp>
      <p:sp>
        <p:nvSpPr>
          <p:cNvPr id="195" name="Duis mollis, est non commodo luctus, nisi erat porttitor ligula, eget lacinia odio sem nec elit. Praesent commodo cursus magna, vel scelerisque nisl consectetur et."/>
          <p:cNvSpPr txBox="1">
            <a:spLocks noGrp="1"/>
          </p:cNvSpPr>
          <p:nvPr>
            <p:ph type="body" sz="quarter" idx="22"/>
          </p:nvPr>
        </p:nvSpPr>
        <p:spPr>
          <a:xfrm>
            <a:off x="1828800" y="5441851"/>
            <a:ext cx="6905003" cy="3052691"/>
          </a:xfrm>
          <a:prstGeom prst="rect">
            <a:avLst/>
          </a:prstGeom>
        </p:spPr>
        <p:txBody>
          <a:bodyPr numCol="1" spcCol="38100"/>
          <a:lstStyle>
            <a:lvl1pPr marL="0" indent="0">
              <a:spcBef>
                <a:spcPts val="1800"/>
              </a:spcBef>
              <a:buSzTx/>
              <a:buNone/>
              <a:defRPr sz="2800"/>
            </a:lvl1pPr>
          </a:lstStyle>
          <a:p>
            <a:r>
              <a:t>Duis mollis, est non commodo luctus, nisi erat porttitor ligula, eget lacinia odio sem nec elit. Praesent commodo cursus magna, vel scelerisque nisl consectetur et.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me Agenda">
    <p:spTree>
      <p:nvGrpSpPr>
        <p:cNvPr id="1" name=""/>
        <p:cNvGrpSpPr/>
        <p:nvPr/>
      </p:nvGrpSpPr>
      <p:grpSpPr>
        <a:xfrm>
          <a:off x="0" y="0"/>
          <a:ext cx="0" cy="0"/>
          <a:chOff x="0" y="0"/>
          <a:chExt cx="0" cy="0"/>
        </a:xfrm>
      </p:grpSpPr>
      <p:sp>
        <p:nvSpPr>
          <p:cNvPr id="218"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221" name="Session Leader…"/>
          <p:cNvSpPr txBox="1">
            <a:spLocks noGrp="1"/>
          </p:cNvSpPr>
          <p:nvPr>
            <p:ph type="body" sz="quarter" idx="22"/>
          </p:nvPr>
        </p:nvSpPr>
        <p:spPr>
          <a:xfrm>
            <a:off x="1828800" y="6770838"/>
            <a:ext cx="3937000" cy="835092"/>
          </a:xfrm>
          <a:prstGeom prst="rect">
            <a:avLst/>
          </a:prstGeom>
        </p:spPr>
        <p:txBody>
          <a:bodyPr numCol="1" spcCol="38100"/>
          <a:lstStyle/>
          <a:p>
            <a:pPr marL="0" indent="0">
              <a:lnSpc>
                <a:spcPct val="90000"/>
              </a:lnSpc>
              <a:spcBef>
                <a:spcPts val="900"/>
              </a:spcBef>
              <a:buSzTx/>
              <a:buNone/>
              <a:defRPr sz="2800" spc="55">
                <a:solidFill>
                  <a:srgbClr val="252525"/>
                </a:solidFill>
              </a:defRPr>
            </a:pPr>
            <a:r>
              <a:t>Session Leader</a:t>
            </a:r>
          </a:p>
          <a:p>
            <a:pPr marL="0" indent="0">
              <a:lnSpc>
                <a:spcPct val="80000"/>
              </a:lnSpc>
              <a:spcBef>
                <a:spcPts val="0"/>
              </a:spcBef>
              <a:buSzTx/>
              <a:buNone/>
              <a:defRPr sz="1600" cap="all" spc="159">
                <a:solidFill>
                  <a:srgbClr val="7F807F"/>
                </a:solidFill>
              </a:defRPr>
            </a:pPr>
            <a:r>
              <a:t>Leader Title</a:t>
            </a:r>
          </a:p>
        </p:txBody>
      </p:sp>
      <p:sp>
        <p:nvSpPr>
          <p:cNvPr id="222" name="Session Name"/>
          <p:cNvSpPr txBox="1">
            <a:spLocks noGrp="1"/>
          </p:cNvSpPr>
          <p:nvPr>
            <p:ph type="body" sz="quarter" idx="23"/>
          </p:nvPr>
        </p:nvSpPr>
        <p:spPr>
          <a:xfrm>
            <a:off x="1828800" y="5580971"/>
            <a:ext cx="3937000" cy="986698"/>
          </a:xfrm>
          <a:prstGeom prst="rect">
            <a:avLst/>
          </a:prstGeom>
        </p:spPr>
        <p:txBody>
          <a:bodyPr numCol="1" spcCol="38100"/>
          <a:lstStyle>
            <a:lvl1pPr marL="0" indent="0">
              <a:lnSpc>
                <a:spcPct val="80000"/>
              </a:lnSpc>
              <a:spcBef>
                <a:spcPts val="1800"/>
              </a:spcBef>
              <a:buSzTx/>
              <a:buNone/>
              <a:defRPr sz="3200" spc="-64">
                <a:solidFill>
                  <a:srgbClr val="252525"/>
                </a:solidFill>
                <a:latin typeface="Proxima Nova Semibold"/>
                <a:ea typeface="Proxima Nova Semibold"/>
                <a:cs typeface="Proxima Nova Semibold"/>
                <a:sym typeface="Proxima Nova Semibold"/>
              </a:defRPr>
            </a:lvl1pPr>
          </a:lstStyle>
          <a:p>
            <a:r>
              <a:t>Session Name</a:t>
            </a:r>
          </a:p>
        </p:txBody>
      </p:sp>
      <p:sp>
        <p:nvSpPr>
          <p:cNvPr id="223" name="8:00 - 8:30"/>
          <p:cNvSpPr txBox="1">
            <a:spLocks noGrp="1"/>
          </p:cNvSpPr>
          <p:nvPr>
            <p:ph type="body" sz="quarter" idx="24"/>
          </p:nvPr>
        </p:nvSpPr>
        <p:spPr>
          <a:xfrm>
            <a:off x="1828800" y="4594273"/>
            <a:ext cx="3937000" cy="986699"/>
          </a:xfrm>
          <a:prstGeom prst="rect">
            <a:avLst/>
          </a:prstGeom>
        </p:spPr>
        <p:txBody>
          <a:bodyPr numCol="1" spcCol="38100"/>
          <a:lstStyle>
            <a:lvl1pPr marL="0" indent="0">
              <a:lnSpc>
                <a:spcPct val="90000"/>
              </a:lnSpc>
              <a:spcBef>
                <a:spcPts val="0"/>
              </a:spcBef>
              <a:buSzTx/>
              <a:buNone/>
              <a:defRPr sz="5400" spc="-215">
                <a:solidFill>
                  <a:srgbClr val="252525"/>
                </a:solidFill>
              </a:defRPr>
            </a:lvl1pPr>
          </a:lstStyle>
          <a:p>
            <a:r>
              <a:t>8:00 - 8:30</a:t>
            </a:r>
          </a:p>
        </p:txBody>
      </p:sp>
      <p:sp>
        <p:nvSpPr>
          <p:cNvPr id="224" name="Session Description Nullam quis risus eget urna mollis ornare vel eu leo. Duis mollis, est non commodo luctus, nisi erat porttitor ligula, eget lacinia odio sem nec elit.…"/>
          <p:cNvSpPr txBox="1">
            <a:spLocks noGrp="1"/>
          </p:cNvSpPr>
          <p:nvPr>
            <p:ph type="body" sz="quarter" idx="25"/>
          </p:nvPr>
        </p:nvSpPr>
        <p:spPr>
          <a:xfrm>
            <a:off x="1828800" y="7720229"/>
            <a:ext cx="3937000" cy="4624171"/>
          </a:xfrm>
          <a:prstGeom prst="rect">
            <a:avLst/>
          </a:prstGeom>
        </p:spPr>
        <p:txBody>
          <a:bodyPr numCol="1" spcCol="38100"/>
          <a:lstStyle/>
          <a:p>
            <a:pPr marL="0" indent="0">
              <a:lnSpc>
                <a:spcPct val="90000"/>
              </a:lnSpc>
              <a:spcBef>
                <a:spcPts val="1800"/>
              </a:spcBef>
              <a:buSzTx/>
              <a:buNone/>
              <a:defRPr sz="2100" spc="41">
                <a:solidFill>
                  <a:srgbClr val="252525"/>
                </a:solidFill>
              </a:defRPr>
            </a:pPr>
            <a:r>
              <a:t>Session Description Nullam quis risus eget urna mollis ornare vel eu leo. Duis mollis, est non commodo luctus, nisi erat porttitor ligula, eget lacinia odio sem nec elit. </a:t>
            </a:r>
          </a:p>
          <a:p>
            <a:pPr marL="0" indent="0">
              <a:lnSpc>
                <a:spcPct val="90000"/>
              </a:lnSpc>
              <a:spcBef>
                <a:spcPts val="1800"/>
              </a:spcBef>
              <a:buSzTx/>
              <a:buNone/>
              <a:defRPr sz="2100" spc="41">
                <a:solidFill>
                  <a:srgbClr val="252525"/>
                </a:solidFill>
              </a:defRPr>
            </a:pPr>
            <a:r>
              <a:t>Maecenas faucibus mollis interdum. Aenean eu leo quam. Aenean lacinia bibendum nulla sed consectetur. Praesent commodo cursus magna, vel scelerisque nisl consectetur et. Duis mollis, est non commodo luctus, nisi erat.</a:t>
            </a:r>
          </a:p>
        </p:txBody>
      </p:sp>
      <p:sp>
        <p:nvSpPr>
          <p:cNvPr id="225" name="Session Leader…"/>
          <p:cNvSpPr txBox="1">
            <a:spLocks noGrp="1"/>
          </p:cNvSpPr>
          <p:nvPr>
            <p:ph type="body" sz="quarter" idx="26"/>
          </p:nvPr>
        </p:nvSpPr>
        <p:spPr>
          <a:xfrm>
            <a:off x="6111875" y="6770838"/>
            <a:ext cx="3937000" cy="835092"/>
          </a:xfrm>
          <a:prstGeom prst="rect">
            <a:avLst/>
          </a:prstGeom>
        </p:spPr>
        <p:txBody>
          <a:bodyPr numCol="1" spcCol="38100"/>
          <a:lstStyle/>
          <a:p>
            <a:pPr marL="0" indent="0">
              <a:lnSpc>
                <a:spcPct val="90000"/>
              </a:lnSpc>
              <a:spcBef>
                <a:spcPts val="900"/>
              </a:spcBef>
              <a:buSzTx/>
              <a:buNone/>
              <a:defRPr sz="2800" spc="55">
                <a:solidFill>
                  <a:srgbClr val="252525"/>
                </a:solidFill>
              </a:defRPr>
            </a:pPr>
            <a:r>
              <a:t>Session Leader</a:t>
            </a:r>
          </a:p>
          <a:p>
            <a:pPr marL="0" indent="0">
              <a:lnSpc>
                <a:spcPct val="80000"/>
              </a:lnSpc>
              <a:spcBef>
                <a:spcPts val="0"/>
              </a:spcBef>
              <a:buSzTx/>
              <a:buNone/>
              <a:defRPr sz="1600" cap="all" spc="159">
                <a:solidFill>
                  <a:srgbClr val="7F807F"/>
                </a:solidFill>
              </a:defRPr>
            </a:pPr>
            <a:r>
              <a:t>Leader Title</a:t>
            </a:r>
          </a:p>
        </p:txBody>
      </p:sp>
      <p:sp>
        <p:nvSpPr>
          <p:cNvPr id="226" name="Session Name"/>
          <p:cNvSpPr txBox="1">
            <a:spLocks noGrp="1"/>
          </p:cNvSpPr>
          <p:nvPr>
            <p:ph type="body" sz="quarter" idx="27"/>
          </p:nvPr>
        </p:nvSpPr>
        <p:spPr>
          <a:xfrm>
            <a:off x="6111875" y="5580971"/>
            <a:ext cx="3937000" cy="986698"/>
          </a:xfrm>
          <a:prstGeom prst="rect">
            <a:avLst/>
          </a:prstGeom>
        </p:spPr>
        <p:txBody>
          <a:bodyPr numCol="1" spcCol="38100"/>
          <a:lstStyle>
            <a:lvl1pPr marL="0" indent="0">
              <a:lnSpc>
                <a:spcPct val="80000"/>
              </a:lnSpc>
              <a:spcBef>
                <a:spcPts val="1800"/>
              </a:spcBef>
              <a:buSzTx/>
              <a:buNone/>
              <a:defRPr sz="3200" spc="-64">
                <a:solidFill>
                  <a:srgbClr val="252525"/>
                </a:solidFill>
                <a:latin typeface="Proxima Nova Semibold"/>
                <a:ea typeface="Proxima Nova Semibold"/>
                <a:cs typeface="Proxima Nova Semibold"/>
                <a:sym typeface="Proxima Nova Semibold"/>
              </a:defRPr>
            </a:lvl1pPr>
          </a:lstStyle>
          <a:p>
            <a:r>
              <a:t>Session Name</a:t>
            </a:r>
          </a:p>
        </p:txBody>
      </p:sp>
      <p:sp>
        <p:nvSpPr>
          <p:cNvPr id="227" name="8:30 - 9:00"/>
          <p:cNvSpPr txBox="1">
            <a:spLocks noGrp="1"/>
          </p:cNvSpPr>
          <p:nvPr>
            <p:ph type="body" sz="quarter" idx="28"/>
          </p:nvPr>
        </p:nvSpPr>
        <p:spPr>
          <a:xfrm>
            <a:off x="6111875" y="4594273"/>
            <a:ext cx="3937000" cy="986699"/>
          </a:xfrm>
          <a:prstGeom prst="rect">
            <a:avLst/>
          </a:prstGeom>
        </p:spPr>
        <p:txBody>
          <a:bodyPr numCol="1" spcCol="38100"/>
          <a:lstStyle>
            <a:lvl1pPr marL="0" indent="0">
              <a:lnSpc>
                <a:spcPct val="90000"/>
              </a:lnSpc>
              <a:spcBef>
                <a:spcPts val="0"/>
              </a:spcBef>
              <a:buSzTx/>
              <a:buNone/>
              <a:defRPr sz="5400" spc="-215">
                <a:solidFill>
                  <a:srgbClr val="252525"/>
                </a:solidFill>
              </a:defRPr>
            </a:lvl1pPr>
          </a:lstStyle>
          <a:p>
            <a:r>
              <a:t>8:30 - 9:00</a:t>
            </a:r>
          </a:p>
        </p:txBody>
      </p:sp>
      <p:sp>
        <p:nvSpPr>
          <p:cNvPr id="228" name="Session Description Nullam quis risus eget urna mollis ornare vel eu leo. Duis mollis, est non commodo luctus, nisi erat porttitor ligula, eget lacinia odio sem nec elit.…"/>
          <p:cNvSpPr txBox="1">
            <a:spLocks noGrp="1"/>
          </p:cNvSpPr>
          <p:nvPr>
            <p:ph type="body" sz="quarter" idx="29"/>
          </p:nvPr>
        </p:nvSpPr>
        <p:spPr>
          <a:xfrm>
            <a:off x="6111875" y="7720229"/>
            <a:ext cx="3937000" cy="4624171"/>
          </a:xfrm>
          <a:prstGeom prst="rect">
            <a:avLst/>
          </a:prstGeom>
        </p:spPr>
        <p:txBody>
          <a:bodyPr numCol="1" spcCol="38100"/>
          <a:lstStyle/>
          <a:p>
            <a:pPr marL="0" indent="0">
              <a:lnSpc>
                <a:spcPct val="90000"/>
              </a:lnSpc>
              <a:spcBef>
                <a:spcPts val="1800"/>
              </a:spcBef>
              <a:buSzTx/>
              <a:buNone/>
              <a:defRPr sz="2100" spc="41">
                <a:solidFill>
                  <a:srgbClr val="252525"/>
                </a:solidFill>
              </a:defRPr>
            </a:pPr>
            <a:r>
              <a:t>Session Description Nullam quis risus eget urna mollis ornare vel eu leo. Duis mollis, est non commodo luctus, nisi erat porttitor ligula, eget lacinia odio sem nec elit. </a:t>
            </a:r>
          </a:p>
          <a:p>
            <a:pPr marL="0" indent="0">
              <a:lnSpc>
                <a:spcPct val="90000"/>
              </a:lnSpc>
              <a:spcBef>
                <a:spcPts val="1800"/>
              </a:spcBef>
              <a:buSzTx/>
              <a:buNone/>
              <a:defRPr sz="2100" spc="41">
                <a:solidFill>
                  <a:srgbClr val="252525"/>
                </a:solidFill>
              </a:defRPr>
            </a:pPr>
            <a:r>
              <a:t>Maecenas faucibus mollis interdum. Aenean eu leo quam. Aenean lacinia bibendum nulla sed consectetur. Praesent commodo cursus magna, vel scelerisque nisl consectetur et. Duis mollis, est non commodo luctus, nisi erat.</a:t>
            </a:r>
          </a:p>
        </p:txBody>
      </p:sp>
      <p:sp>
        <p:nvSpPr>
          <p:cNvPr id="229" name="Session Leader…"/>
          <p:cNvSpPr txBox="1">
            <a:spLocks noGrp="1"/>
          </p:cNvSpPr>
          <p:nvPr>
            <p:ph type="body" sz="quarter" idx="30"/>
          </p:nvPr>
        </p:nvSpPr>
        <p:spPr>
          <a:xfrm>
            <a:off x="10394950" y="6770838"/>
            <a:ext cx="3937000" cy="835092"/>
          </a:xfrm>
          <a:prstGeom prst="rect">
            <a:avLst/>
          </a:prstGeom>
        </p:spPr>
        <p:txBody>
          <a:bodyPr numCol="1" spcCol="38100"/>
          <a:lstStyle/>
          <a:p>
            <a:pPr marL="0" indent="0">
              <a:lnSpc>
                <a:spcPct val="90000"/>
              </a:lnSpc>
              <a:spcBef>
                <a:spcPts val="900"/>
              </a:spcBef>
              <a:buSzTx/>
              <a:buNone/>
              <a:defRPr sz="2800" spc="55">
                <a:solidFill>
                  <a:srgbClr val="252525"/>
                </a:solidFill>
              </a:defRPr>
            </a:pPr>
            <a:r>
              <a:t>Session Leader</a:t>
            </a:r>
          </a:p>
          <a:p>
            <a:pPr marL="0" indent="0">
              <a:lnSpc>
                <a:spcPct val="80000"/>
              </a:lnSpc>
              <a:spcBef>
                <a:spcPts val="0"/>
              </a:spcBef>
              <a:buSzTx/>
              <a:buNone/>
              <a:defRPr sz="1600" cap="all" spc="159">
                <a:solidFill>
                  <a:srgbClr val="7F807F"/>
                </a:solidFill>
              </a:defRPr>
            </a:pPr>
            <a:r>
              <a:t>Leader Title</a:t>
            </a:r>
          </a:p>
        </p:txBody>
      </p:sp>
      <p:sp>
        <p:nvSpPr>
          <p:cNvPr id="230" name="Session Name"/>
          <p:cNvSpPr txBox="1">
            <a:spLocks noGrp="1"/>
          </p:cNvSpPr>
          <p:nvPr>
            <p:ph type="body" sz="quarter" idx="31"/>
          </p:nvPr>
        </p:nvSpPr>
        <p:spPr>
          <a:xfrm>
            <a:off x="10394950" y="5580971"/>
            <a:ext cx="3937000" cy="986698"/>
          </a:xfrm>
          <a:prstGeom prst="rect">
            <a:avLst/>
          </a:prstGeom>
        </p:spPr>
        <p:txBody>
          <a:bodyPr numCol="1" spcCol="38100"/>
          <a:lstStyle>
            <a:lvl1pPr marL="0" indent="0">
              <a:lnSpc>
                <a:spcPct val="80000"/>
              </a:lnSpc>
              <a:spcBef>
                <a:spcPts val="1800"/>
              </a:spcBef>
              <a:buSzTx/>
              <a:buNone/>
              <a:defRPr sz="3200" spc="-64">
                <a:solidFill>
                  <a:srgbClr val="252525"/>
                </a:solidFill>
                <a:latin typeface="Proxima Nova Semibold"/>
                <a:ea typeface="Proxima Nova Semibold"/>
                <a:cs typeface="Proxima Nova Semibold"/>
                <a:sym typeface="Proxima Nova Semibold"/>
              </a:defRPr>
            </a:lvl1pPr>
          </a:lstStyle>
          <a:p>
            <a:r>
              <a:t>Session Name</a:t>
            </a:r>
          </a:p>
        </p:txBody>
      </p:sp>
      <p:sp>
        <p:nvSpPr>
          <p:cNvPr id="231" name="9:00 - 1:00"/>
          <p:cNvSpPr txBox="1">
            <a:spLocks noGrp="1"/>
          </p:cNvSpPr>
          <p:nvPr>
            <p:ph type="body" sz="quarter" idx="32"/>
          </p:nvPr>
        </p:nvSpPr>
        <p:spPr>
          <a:xfrm>
            <a:off x="10394950" y="4594273"/>
            <a:ext cx="3937000" cy="986699"/>
          </a:xfrm>
          <a:prstGeom prst="rect">
            <a:avLst/>
          </a:prstGeom>
        </p:spPr>
        <p:txBody>
          <a:bodyPr numCol="1" spcCol="38100"/>
          <a:lstStyle>
            <a:lvl1pPr marL="0" indent="0">
              <a:lnSpc>
                <a:spcPct val="90000"/>
              </a:lnSpc>
              <a:spcBef>
                <a:spcPts val="0"/>
              </a:spcBef>
              <a:buSzTx/>
              <a:buNone/>
              <a:defRPr sz="5400" spc="-215">
                <a:solidFill>
                  <a:srgbClr val="252525"/>
                </a:solidFill>
              </a:defRPr>
            </a:lvl1pPr>
          </a:lstStyle>
          <a:p>
            <a:r>
              <a:t>9:00 - 1:00</a:t>
            </a:r>
          </a:p>
        </p:txBody>
      </p:sp>
      <p:sp>
        <p:nvSpPr>
          <p:cNvPr id="232" name="Session Description Nullam quis risus eget urna mollis ornare vel eu leo. Duis mollis, est non commodo luctus, nisi erat porttitor ligula, eget lacinia odio sem nec elit.…"/>
          <p:cNvSpPr txBox="1">
            <a:spLocks noGrp="1"/>
          </p:cNvSpPr>
          <p:nvPr>
            <p:ph type="body" sz="quarter" idx="33"/>
          </p:nvPr>
        </p:nvSpPr>
        <p:spPr>
          <a:xfrm>
            <a:off x="10394950" y="7720229"/>
            <a:ext cx="3937000" cy="4624171"/>
          </a:xfrm>
          <a:prstGeom prst="rect">
            <a:avLst/>
          </a:prstGeom>
        </p:spPr>
        <p:txBody>
          <a:bodyPr numCol="1" spcCol="38100"/>
          <a:lstStyle/>
          <a:p>
            <a:pPr marL="0" indent="0">
              <a:lnSpc>
                <a:spcPct val="90000"/>
              </a:lnSpc>
              <a:spcBef>
                <a:spcPts val="1800"/>
              </a:spcBef>
              <a:buSzTx/>
              <a:buNone/>
              <a:defRPr sz="2100" spc="41">
                <a:solidFill>
                  <a:srgbClr val="252525"/>
                </a:solidFill>
              </a:defRPr>
            </a:pPr>
            <a:r>
              <a:t>Session Description Nullam quis risus eget urna mollis ornare vel eu leo. Duis mollis, est non commodo luctus, nisi erat porttitor ligula, eget lacinia odio sem nec elit. </a:t>
            </a:r>
          </a:p>
          <a:p>
            <a:pPr marL="0" indent="0">
              <a:lnSpc>
                <a:spcPct val="90000"/>
              </a:lnSpc>
              <a:spcBef>
                <a:spcPts val="1800"/>
              </a:spcBef>
              <a:buSzTx/>
              <a:buNone/>
              <a:defRPr sz="2100" spc="41">
                <a:solidFill>
                  <a:srgbClr val="252525"/>
                </a:solidFill>
              </a:defRPr>
            </a:pPr>
            <a:r>
              <a:t>Maecenas faucibus mollis interdum. Aenean eu leo quam. Aenean lacinia bibendum nulla sed consectetur. Praesent commodo cursus magna, vel scelerisque nisl consectetur et. Duis mollis, est non commodo luctus, nisi erat.</a:t>
            </a:r>
          </a:p>
        </p:txBody>
      </p:sp>
      <p:sp>
        <p:nvSpPr>
          <p:cNvPr id="233" name="Session Leader…"/>
          <p:cNvSpPr txBox="1">
            <a:spLocks noGrp="1"/>
          </p:cNvSpPr>
          <p:nvPr>
            <p:ph type="body" sz="quarter" idx="34"/>
          </p:nvPr>
        </p:nvSpPr>
        <p:spPr>
          <a:xfrm>
            <a:off x="14678025" y="6770838"/>
            <a:ext cx="3937000" cy="835092"/>
          </a:xfrm>
          <a:prstGeom prst="rect">
            <a:avLst/>
          </a:prstGeom>
        </p:spPr>
        <p:txBody>
          <a:bodyPr numCol="1" spcCol="38100"/>
          <a:lstStyle/>
          <a:p>
            <a:pPr marL="0" indent="0">
              <a:lnSpc>
                <a:spcPct val="90000"/>
              </a:lnSpc>
              <a:spcBef>
                <a:spcPts val="900"/>
              </a:spcBef>
              <a:buSzTx/>
              <a:buNone/>
              <a:defRPr sz="2800" spc="55">
                <a:solidFill>
                  <a:srgbClr val="252525"/>
                </a:solidFill>
              </a:defRPr>
            </a:pPr>
            <a:r>
              <a:t>Session Leader</a:t>
            </a:r>
          </a:p>
          <a:p>
            <a:pPr marL="0" indent="0">
              <a:lnSpc>
                <a:spcPct val="80000"/>
              </a:lnSpc>
              <a:spcBef>
                <a:spcPts val="0"/>
              </a:spcBef>
              <a:buSzTx/>
              <a:buNone/>
              <a:defRPr sz="1600" cap="all" spc="159">
                <a:solidFill>
                  <a:srgbClr val="7F807F"/>
                </a:solidFill>
              </a:defRPr>
            </a:pPr>
            <a:r>
              <a:t>Leader Title</a:t>
            </a:r>
          </a:p>
        </p:txBody>
      </p:sp>
      <p:sp>
        <p:nvSpPr>
          <p:cNvPr id="234" name="Session Name"/>
          <p:cNvSpPr txBox="1">
            <a:spLocks noGrp="1"/>
          </p:cNvSpPr>
          <p:nvPr>
            <p:ph type="body" sz="quarter" idx="35"/>
          </p:nvPr>
        </p:nvSpPr>
        <p:spPr>
          <a:xfrm>
            <a:off x="14678025" y="5580971"/>
            <a:ext cx="3937000" cy="986698"/>
          </a:xfrm>
          <a:prstGeom prst="rect">
            <a:avLst/>
          </a:prstGeom>
        </p:spPr>
        <p:txBody>
          <a:bodyPr numCol="1" spcCol="38100"/>
          <a:lstStyle>
            <a:lvl1pPr marL="0" indent="0">
              <a:lnSpc>
                <a:spcPct val="80000"/>
              </a:lnSpc>
              <a:spcBef>
                <a:spcPts val="1800"/>
              </a:spcBef>
              <a:buSzTx/>
              <a:buNone/>
              <a:defRPr sz="3200" spc="-64">
                <a:solidFill>
                  <a:srgbClr val="252525"/>
                </a:solidFill>
                <a:latin typeface="Proxima Nova Semibold"/>
                <a:ea typeface="Proxima Nova Semibold"/>
                <a:cs typeface="Proxima Nova Semibold"/>
                <a:sym typeface="Proxima Nova Semibold"/>
              </a:defRPr>
            </a:lvl1pPr>
          </a:lstStyle>
          <a:p>
            <a:r>
              <a:t>Session Name</a:t>
            </a:r>
          </a:p>
        </p:txBody>
      </p:sp>
      <p:sp>
        <p:nvSpPr>
          <p:cNvPr id="235" name="1:30 - 4:30"/>
          <p:cNvSpPr txBox="1">
            <a:spLocks noGrp="1"/>
          </p:cNvSpPr>
          <p:nvPr>
            <p:ph type="body" sz="quarter" idx="36"/>
          </p:nvPr>
        </p:nvSpPr>
        <p:spPr>
          <a:xfrm>
            <a:off x="14678025" y="4594273"/>
            <a:ext cx="3937000" cy="986699"/>
          </a:xfrm>
          <a:prstGeom prst="rect">
            <a:avLst/>
          </a:prstGeom>
        </p:spPr>
        <p:txBody>
          <a:bodyPr numCol="1" spcCol="38100"/>
          <a:lstStyle>
            <a:lvl1pPr marL="0" indent="0">
              <a:lnSpc>
                <a:spcPct val="90000"/>
              </a:lnSpc>
              <a:spcBef>
                <a:spcPts val="0"/>
              </a:spcBef>
              <a:buSzTx/>
              <a:buNone/>
              <a:defRPr sz="5400" spc="-215">
                <a:solidFill>
                  <a:srgbClr val="252525"/>
                </a:solidFill>
              </a:defRPr>
            </a:lvl1pPr>
          </a:lstStyle>
          <a:p>
            <a:r>
              <a:t>1:30 - 4:30</a:t>
            </a:r>
          </a:p>
        </p:txBody>
      </p:sp>
      <p:sp>
        <p:nvSpPr>
          <p:cNvPr id="236" name="Session Description Nullam quis risus eget urna mollis ornare vel eu leo. Duis mollis, est non commodo luctus, nisi erat porttitor ligula, eget lacinia odio sem nec elit.…"/>
          <p:cNvSpPr txBox="1">
            <a:spLocks noGrp="1"/>
          </p:cNvSpPr>
          <p:nvPr>
            <p:ph type="body" sz="quarter" idx="37"/>
          </p:nvPr>
        </p:nvSpPr>
        <p:spPr>
          <a:xfrm>
            <a:off x="14678025" y="7720229"/>
            <a:ext cx="3937000" cy="4624171"/>
          </a:xfrm>
          <a:prstGeom prst="rect">
            <a:avLst/>
          </a:prstGeom>
        </p:spPr>
        <p:txBody>
          <a:bodyPr numCol="1" spcCol="38100"/>
          <a:lstStyle/>
          <a:p>
            <a:pPr marL="0" indent="0">
              <a:lnSpc>
                <a:spcPct val="90000"/>
              </a:lnSpc>
              <a:spcBef>
                <a:spcPts val="1800"/>
              </a:spcBef>
              <a:buSzTx/>
              <a:buNone/>
              <a:defRPr sz="2100" spc="41">
                <a:solidFill>
                  <a:srgbClr val="252525"/>
                </a:solidFill>
              </a:defRPr>
            </a:pPr>
            <a:r>
              <a:t>Session Description Nullam quis risus eget urna mollis ornare vel eu leo. Duis mollis, est non commodo luctus, nisi erat porttitor ligula, eget lacinia odio sem nec elit. </a:t>
            </a:r>
          </a:p>
          <a:p>
            <a:pPr marL="0" indent="0">
              <a:lnSpc>
                <a:spcPct val="90000"/>
              </a:lnSpc>
              <a:spcBef>
                <a:spcPts val="1800"/>
              </a:spcBef>
              <a:buSzTx/>
              <a:buNone/>
              <a:defRPr sz="2100" spc="41">
                <a:solidFill>
                  <a:srgbClr val="252525"/>
                </a:solidFill>
              </a:defRPr>
            </a:pPr>
            <a:r>
              <a:t>Maecenas faucibus mollis interdum. Aenean eu leo quam. Aenean lacinia bibendum nulla sed consectetur. Praesent commodo cursus magna, vel scelerisque nisl consectetur et. Duis mollis, est non commodo luctus, nisi erat.</a:t>
            </a:r>
          </a:p>
        </p:txBody>
      </p:sp>
      <p:sp>
        <p:nvSpPr>
          <p:cNvPr id="237" name="Session Leader…"/>
          <p:cNvSpPr txBox="1">
            <a:spLocks noGrp="1"/>
          </p:cNvSpPr>
          <p:nvPr>
            <p:ph type="body" sz="quarter" idx="38"/>
          </p:nvPr>
        </p:nvSpPr>
        <p:spPr>
          <a:xfrm>
            <a:off x="18961100" y="6770838"/>
            <a:ext cx="3937000" cy="835092"/>
          </a:xfrm>
          <a:prstGeom prst="rect">
            <a:avLst/>
          </a:prstGeom>
        </p:spPr>
        <p:txBody>
          <a:bodyPr numCol="1" spcCol="38100"/>
          <a:lstStyle/>
          <a:p>
            <a:pPr marL="0" indent="0">
              <a:lnSpc>
                <a:spcPct val="90000"/>
              </a:lnSpc>
              <a:spcBef>
                <a:spcPts val="900"/>
              </a:spcBef>
              <a:buSzTx/>
              <a:buNone/>
              <a:defRPr sz="2800" spc="55">
                <a:solidFill>
                  <a:srgbClr val="252525"/>
                </a:solidFill>
              </a:defRPr>
            </a:pPr>
            <a:r>
              <a:t>Session Leader</a:t>
            </a:r>
          </a:p>
          <a:p>
            <a:pPr marL="0" indent="0">
              <a:lnSpc>
                <a:spcPct val="80000"/>
              </a:lnSpc>
              <a:spcBef>
                <a:spcPts val="0"/>
              </a:spcBef>
              <a:buSzTx/>
              <a:buNone/>
              <a:defRPr sz="1600" cap="all" spc="159">
                <a:solidFill>
                  <a:srgbClr val="7F807F"/>
                </a:solidFill>
              </a:defRPr>
            </a:pPr>
            <a:r>
              <a:t>Leader Title</a:t>
            </a:r>
          </a:p>
        </p:txBody>
      </p:sp>
      <p:sp>
        <p:nvSpPr>
          <p:cNvPr id="238" name="Session Name"/>
          <p:cNvSpPr txBox="1">
            <a:spLocks noGrp="1"/>
          </p:cNvSpPr>
          <p:nvPr>
            <p:ph type="body" sz="quarter" idx="39"/>
          </p:nvPr>
        </p:nvSpPr>
        <p:spPr>
          <a:xfrm>
            <a:off x="18961100" y="5580971"/>
            <a:ext cx="3937000" cy="986698"/>
          </a:xfrm>
          <a:prstGeom prst="rect">
            <a:avLst/>
          </a:prstGeom>
        </p:spPr>
        <p:txBody>
          <a:bodyPr numCol="1" spcCol="38100"/>
          <a:lstStyle>
            <a:lvl1pPr marL="0" indent="0">
              <a:lnSpc>
                <a:spcPct val="80000"/>
              </a:lnSpc>
              <a:spcBef>
                <a:spcPts val="1800"/>
              </a:spcBef>
              <a:buSzTx/>
              <a:buNone/>
              <a:defRPr sz="3200" spc="-64">
                <a:solidFill>
                  <a:srgbClr val="252525"/>
                </a:solidFill>
                <a:latin typeface="Proxima Nova Semibold"/>
                <a:ea typeface="Proxima Nova Semibold"/>
                <a:cs typeface="Proxima Nova Semibold"/>
                <a:sym typeface="Proxima Nova Semibold"/>
              </a:defRPr>
            </a:lvl1pPr>
          </a:lstStyle>
          <a:p>
            <a:r>
              <a:t>Session Name</a:t>
            </a:r>
          </a:p>
        </p:txBody>
      </p:sp>
      <p:sp>
        <p:nvSpPr>
          <p:cNvPr id="239" name="4:30 - 5:00"/>
          <p:cNvSpPr txBox="1">
            <a:spLocks noGrp="1"/>
          </p:cNvSpPr>
          <p:nvPr>
            <p:ph type="body" sz="quarter" idx="40"/>
          </p:nvPr>
        </p:nvSpPr>
        <p:spPr>
          <a:xfrm>
            <a:off x="18961100" y="4594273"/>
            <a:ext cx="3937000" cy="986699"/>
          </a:xfrm>
          <a:prstGeom prst="rect">
            <a:avLst/>
          </a:prstGeom>
        </p:spPr>
        <p:txBody>
          <a:bodyPr numCol="1" spcCol="38100"/>
          <a:lstStyle>
            <a:lvl1pPr marL="0" indent="0">
              <a:lnSpc>
                <a:spcPct val="90000"/>
              </a:lnSpc>
              <a:spcBef>
                <a:spcPts val="0"/>
              </a:spcBef>
              <a:buSzTx/>
              <a:buNone/>
              <a:defRPr sz="5400" spc="-215">
                <a:solidFill>
                  <a:srgbClr val="252525"/>
                </a:solidFill>
              </a:defRPr>
            </a:lvl1pPr>
          </a:lstStyle>
          <a:p>
            <a:r>
              <a:t>4:30 - 5:00</a:t>
            </a:r>
          </a:p>
        </p:txBody>
      </p:sp>
      <p:sp>
        <p:nvSpPr>
          <p:cNvPr id="240" name="Session Description Nullam quis risus eget urna mollis ornare vel eu leo. Duis mollis, est non commodo luctus, nisi erat porttitor ligula, eget lacinia odio sem nec elit.…"/>
          <p:cNvSpPr txBox="1">
            <a:spLocks noGrp="1"/>
          </p:cNvSpPr>
          <p:nvPr>
            <p:ph type="body" sz="quarter" idx="41"/>
          </p:nvPr>
        </p:nvSpPr>
        <p:spPr>
          <a:xfrm>
            <a:off x="18961100" y="7720229"/>
            <a:ext cx="3937000" cy="4624171"/>
          </a:xfrm>
          <a:prstGeom prst="rect">
            <a:avLst/>
          </a:prstGeom>
        </p:spPr>
        <p:txBody>
          <a:bodyPr numCol="1" spcCol="38100"/>
          <a:lstStyle/>
          <a:p>
            <a:pPr marL="0" indent="0">
              <a:lnSpc>
                <a:spcPct val="90000"/>
              </a:lnSpc>
              <a:spcBef>
                <a:spcPts val="1800"/>
              </a:spcBef>
              <a:buSzTx/>
              <a:buNone/>
              <a:defRPr sz="2100" spc="41">
                <a:solidFill>
                  <a:srgbClr val="252525"/>
                </a:solidFill>
              </a:defRPr>
            </a:pPr>
            <a:r>
              <a:t>Session Description Nullam quis risus eget urna mollis ornare vel eu leo. Duis mollis, est non commodo luctus, nisi erat porttitor ligula, eget lacinia odio sem nec elit. </a:t>
            </a:r>
          </a:p>
          <a:p>
            <a:pPr marL="0" indent="0">
              <a:lnSpc>
                <a:spcPct val="90000"/>
              </a:lnSpc>
              <a:spcBef>
                <a:spcPts val="1800"/>
              </a:spcBef>
              <a:buSzTx/>
              <a:buNone/>
              <a:defRPr sz="2100" spc="41">
                <a:solidFill>
                  <a:srgbClr val="252525"/>
                </a:solidFill>
              </a:defRPr>
            </a:pPr>
            <a:r>
              <a:t>Maecenas faucibus mollis interdum. Aenean eu leo quam. Aenean lacinia bibendum nulla sed consectetur. Praesent commodo cursus magna, vel scelerisque nisl consectetur et. Duis mollis, est non commodo luctus, nisi erat.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58"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259" name="Title Text"/>
          <p:cNvSpPr txBox="1">
            <a:spLocks noGrp="1"/>
          </p:cNvSpPr>
          <p:nvPr>
            <p:ph type="title"/>
          </p:nvPr>
        </p:nvSpPr>
        <p:spPr>
          <a:prstGeom prst="rect">
            <a:avLst/>
          </a:prstGeom>
        </p:spPr>
        <p:txBody>
          <a:bodyPr/>
          <a:lstStyle/>
          <a:p>
            <a:r>
              <a:t>Title Text</a:t>
            </a:r>
          </a:p>
        </p:txBody>
      </p:sp>
      <p:sp>
        <p:nvSpPr>
          <p:cNvPr id="26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261" name="Body Level One…"/>
          <p:cNvSpPr txBox="1">
            <a:spLocks noGrp="1"/>
          </p:cNvSpPr>
          <p:nvPr>
            <p:ph type="body" idx="1"/>
          </p:nvPr>
        </p:nvSpPr>
        <p:spPr>
          <a:xfrm>
            <a:off x="1828800" y="4822873"/>
            <a:ext cx="21183600" cy="752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68" name="Placeholder--40pNeutral4k.jpg"/>
          <p:cNvSpPr>
            <a:spLocks noGrp="1"/>
          </p:cNvSpPr>
          <p:nvPr>
            <p:ph type="pic" idx="21"/>
          </p:nvPr>
        </p:nvSpPr>
        <p:spPr>
          <a:xfrm>
            <a:off x="7389972" y="0"/>
            <a:ext cx="24384001" cy="13716001"/>
          </a:xfrm>
          <a:prstGeom prst="rect">
            <a:avLst/>
          </a:prstGeom>
        </p:spPr>
        <p:txBody>
          <a:bodyPr lIns="91439" tIns="45719" rIns="91439" bIns="45719" numCol="1" spcCol="38100">
            <a:noAutofit/>
          </a:bodyPr>
          <a:lstStyle/>
          <a:p>
            <a:endParaRPr dirty="0"/>
          </a:p>
        </p:txBody>
      </p:sp>
      <p:sp>
        <p:nvSpPr>
          <p:cNvPr id="269" name="Running Header Element"/>
          <p:cNvSpPr txBox="1">
            <a:spLocks noGrp="1"/>
          </p:cNvSpPr>
          <p:nvPr>
            <p:ph type="body" sz="quarter" idx="22"/>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270" name="Title Text"/>
          <p:cNvSpPr txBox="1">
            <a:spLocks noGrp="1"/>
          </p:cNvSpPr>
          <p:nvPr>
            <p:ph type="title"/>
          </p:nvPr>
        </p:nvSpPr>
        <p:spPr>
          <a:xfrm>
            <a:off x="1828800" y="2389163"/>
            <a:ext cx="10708948" cy="2035127"/>
          </a:xfrm>
          <a:prstGeom prst="rect">
            <a:avLst/>
          </a:prstGeom>
        </p:spPr>
        <p:txBody>
          <a:bodyPr/>
          <a:lstStyle/>
          <a:p>
            <a:r>
              <a:t>Title Text</a:t>
            </a:r>
          </a:p>
        </p:txBody>
      </p:sp>
      <p:sp>
        <p:nvSpPr>
          <p:cNvPr id="27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272" name="Body Level One…"/>
          <p:cNvSpPr txBox="1">
            <a:spLocks noGrp="1"/>
          </p:cNvSpPr>
          <p:nvPr>
            <p:ph type="body" sz="half" idx="1"/>
          </p:nvPr>
        </p:nvSpPr>
        <p:spPr>
          <a:xfrm>
            <a:off x="1828800" y="4822873"/>
            <a:ext cx="10708948" cy="7521527"/>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Portrait">
    <p:spTree>
      <p:nvGrpSpPr>
        <p:cNvPr id="1" name=""/>
        <p:cNvGrpSpPr/>
        <p:nvPr/>
      </p:nvGrpSpPr>
      <p:grpSpPr>
        <a:xfrm>
          <a:off x="0" y="0"/>
          <a:ext cx="0" cy="0"/>
          <a:chOff x="0" y="0"/>
          <a:chExt cx="0" cy="0"/>
        </a:xfrm>
      </p:grpSpPr>
      <p:sp>
        <p:nvSpPr>
          <p:cNvPr id="305" name="Placeholder--40pNeutral4k.jpg"/>
          <p:cNvSpPr>
            <a:spLocks noGrp="1"/>
          </p:cNvSpPr>
          <p:nvPr>
            <p:ph type="pic" idx="21"/>
          </p:nvPr>
        </p:nvSpPr>
        <p:spPr>
          <a:xfrm>
            <a:off x="-7825087" y="0"/>
            <a:ext cx="24384001" cy="13716001"/>
          </a:xfrm>
          <a:prstGeom prst="rect">
            <a:avLst/>
          </a:prstGeom>
        </p:spPr>
        <p:txBody>
          <a:bodyPr lIns="91439" tIns="45719" rIns="91439" bIns="45719" numCol="1" spcCol="38100">
            <a:noAutofit/>
          </a:bodyPr>
          <a:lstStyle/>
          <a:p>
            <a:endParaRPr dirty="0"/>
          </a:p>
        </p:txBody>
      </p:sp>
      <p:sp>
        <p:nvSpPr>
          <p:cNvPr id="306"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p>
        </p:txBody>
      </p:sp>
      <p:sp>
        <p:nvSpPr>
          <p:cNvPr id="307" name="Title Text"/>
          <p:cNvSpPr txBox="1">
            <a:spLocks noGrp="1"/>
          </p:cNvSpPr>
          <p:nvPr>
            <p:ph type="title"/>
          </p:nvPr>
        </p:nvSpPr>
        <p:spPr>
          <a:xfrm>
            <a:off x="10518310" y="3406726"/>
            <a:ext cx="10708948" cy="2433711"/>
          </a:xfrm>
          <a:prstGeom prst="rect">
            <a:avLst/>
          </a:prstGeom>
        </p:spPr>
        <p:txBody>
          <a:bodyPr anchor="b"/>
          <a:lstStyle/>
          <a:p>
            <a:r>
              <a:t>Title Text</a:t>
            </a:r>
          </a:p>
        </p:txBody>
      </p:sp>
      <p:sp>
        <p:nvSpPr>
          <p:cNvPr id="30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309" name="Body Level One…"/>
          <p:cNvSpPr txBox="1">
            <a:spLocks noGrp="1"/>
          </p:cNvSpPr>
          <p:nvPr>
            <p:ph type="body" sz="quarter" idx="1"/>
          </p:nvPr>
        </p:nvSpPr>
        <p:spPr>
          <a:xfrm>
            <a:off x="10518309" y="6069036"/>
            <a:ext cx="10709584" cy="4460632"/>
          </a:xfrm>
          <a:prstGeom prst="rect">
            <a:avLst/>
          </a:prstGeom>
        </p:spPr>
        <p:txBody>
          <a:bodyPr numCol="1" spcCol="38100"/>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310" name="Running Header Element"/>
          <p:cNvSpPr txBox="1">
            <a:spLocks noGrp="1"/>
          </p:cNvSpPr>
          <p:nvPr>
            <p:ph type="body" sz="quarter" idx="22"/>
          </p:nvPr>
        </p:nvSpPr>
        <p:spPr>
          <a:xfrm>
            <a:off x="10406857"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311" name="Rectangle"/>
          <p:cNvSpPr/>
          <p:nvPr/>
        </p:nvSpPr>
        <p:spPr>
          <a:xfrm>
            <a:off x="7406153" y="1371600"/>
            <a:ext cx="2654957"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hoto - Landscape">
    <p:spTree>
      <p:nvGrpSpPr>
        <p:cNvPr id="1" name=""/>
        <p:cNvGrpSpPr/>
        <p:nvPr/>
      </p:nvGrpSpPr>
      <p:grpSpPr>
        <a:xfrm>
          <a:off x="0" y="0"/>
          <a:ext cx="0" cy="0"/>
          <a:chOff x="0" y="0"/>
          <a:chExt cx="0" cy="0"/>
        </a:xfrm>
      </p:grpSpPr>
      <p:sp>
        <p:nvSpPr>
          <p:cNvPr id="318"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p>
        </p:txBody>
      </p:sp>
      <p:sp>
        <p:nvSpPr>
          <p:cNvPr id="319" name="Title Text"/>
          <p:cNvSpPr txBox="1">
            <a:spLocks noGrp="1"/>
          </p:cNvSpPr>
          <p:nvPr>
            <p:ph type="title"/>
          </p:nvPr>
        </p:nvSpPr>
        <p:spPr>
          <a:xfrm>
            <a:off x="1828801" y="2389163"/>
            <a:ext cx="9699387" cy="2433711"/>
          </a:xfrm>
          <a:prstGeom prst="rect">
            <a:avLst/>
          </a:prstGeom>
        </p:spPr>
        <p:txBody>
          <a:bodyPr/>
          <a:lstStyle/>
          <a:p>
            <a:r>
              <a:t>Title Text</a:t>
            </a:r>
          </a:p>
        </p:txBody>
      </p:sp>
      <p:sp>
        <p:nvSpPr>
          <p:cNvPr id="32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321" name="Body Level One…"/>
          <p:cNvSpPr txBox="1">
            <a:spLocks noGrp="1"/>
          </p:cNvSpPr>
          <p:nvPr>
            <p:ph type="body" sz="quarter" idx="1"/>
          </p:nvPr>
        </p:nvSpPr>
        <p:spPr>
          <a:xfrm>
            <a:off x="13313012" y="2522513"/>
            <a:ext cx="9699388" cy="2167012"/>
          </a:xfrm>
          <a:prstGeom prst="rect">
            <a:avLst/>
          </a:prstGeom>
        </p:spPr>
        <p:txBody>
          <a:bodyPr numCol="1" spcCol="38100"/>
          <a:lstStyle>
            <a:lvl1pPr marL="0" indent="0">
              <a:spcBef>
                <a:spcPts val="3200"/>
              </a:spcBef>
              <a:buSzTx/>
              <a:buNone/>
              <a:defRPr sz="2800"/>
            </a:lvl1pPr>
            <a:lvl2pPr marL="0" indent="0">
              <a:spcBef>
                <a:spcPts val="3200"/>
              </a:spcBef>
              <a:buSzTx/>
              <a:buNone/>
              <a:defRPr sz="2800"/>
            </a:lvl2pPr>
            <a:lvl3pPr marL="0" indent="0">
              <a:spcBef>
                <a:spcPts val="3200"/>
              </a:spcBef>
              <a:buSzTx/>
              <a:buNone/>
              <a:defRPr sz="2800"/>
            </a:lvl3pPr>
            <a:lvl4pPr marL="0" indent="0">
              <a:spcBef>
                <a:spcPts val="3200"/>
              </a:spcBef>
              <a:buSzTx/>
              <a:buNone/>
              <a:defRPr sz="2800"/>
            </a:lvl4pPr>
            <a:lvl5pPr marL="0" indent="0">
              <a:spcBef>
                <a:spcPts val="320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322" name="Running Header Element"/>
          <p:cNvSpPr txBox="1">
            <a:spLocks noGrp="1"/>
          </p:cNvSpPr>
          <p:nvPr>
            <p:ph type="body" sz="quarter" idx="21"/>
          </p:nvPr>
        </p:nvSpPr>
        <p:spPr>
          <a:xfrm>
            <a:off x="1717347" y="1295400"/>
            <a:ext cx="8689828"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323"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324" name="Placeholder--40pNeutral4k.jpg"/>
          <p:cNvSpPr>
            <a:spLocks noGrp="1"/>
          </p:cNvSpPr>
          <p:nvPr>
            <p:ph type="pic" idx="22"/>
          </p:nvPr>
        </p:nvSpPr>
        <p:spPr>
          <a:xfrm>
            <a:off x="0" y="2720926"/>
            <a:ext cx="24384000" cy="13716001"/>
          </a:xfrm>
          <a:prstGeom prst="rect">
            <a:avLst/>
          </a:prstGeom>
        </p:spPr>
        <p:txBody>
          <a:bodyPr lIns="91439" tIns="45719" rIns="91439" bIns="45719" numCol="1" spcCol="38100">
            <a:noAutofit/>
          </a:bodyPr>
          <a:lstStyle/>
          <a:p>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hoto - Inset">
    <p:spTree>
      <p:nvGrpSpPr>
        <p:cNvPr id="1" name=""/>
        <p:cNvGrpSpPr/>
        <p:nvPr/>
      </p:nvGrpSpPr>
      <p:grpSpPr>
        <a:xfrm>
          <a:off x="0" y="0"/>
          <a:ext cx="0" cy="0"/>
          <a:chOff x="0" y="0"/>
          <a:chExt cx="0" cy="0"/>
        </a:xfrm>
      </p:grpSpPr>
      <p:sp>
        <p:nvSpPr>
          <p:cNvPr id="33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p>
        </p:txBody>
      </p:sp>
      <p:sp>
        <p:nvSpPr>
          <p:cNvPr id="332" name="Title Text"/>
          <p:cNvSpPr txBox="1">
            <a:spLocks noGrp="1"/>
          </p:cNvSpPr>
          <p:nvPr>
            <p:ph type="title"/>
          </p:nvPr>
        </p:nvSpPr>
        <p:spPr>
          <a:xfrm>
            <a:off x="1828801" y="3406726"/>
            <a:ext cx="10474650" cy="2433711"/>
          </a:xfrm>
          <a:prstGeom prst="rect">
            <a:avLst/>
          </a:prstGeom>
        </p:spPr>
        <p:txBody>
          <a:bodyPr anchor="b"/>
          <a:lstStyle/>
          <a:p>
            <a:r>
              <a:t>Title Text</a:t>
            </a:r>
          </a:p>
        </p:txBody>
      </p:sp>
      <p:sp>
        <p:nvSpPr>
          <p:cNvPr id="33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334" name="Body Level One…"/>
          <p:cNvSpPr txBox="1">
            <a:spLocks noGrp="1"/>
          </p:cNvSpPr>
          <p:nvPr>
            <p:ph type="body" sz="quarter" idx="1"/>
          </p:nvPr>
        </p:nvSpPr>
        <p:spPr>
          <a:xfrm>
            <a:off x="1828800" y="6069036"/>
            <a:ext cx="10474653" cy="5257801"/>
          </a:xfrm>
          <a:prstGeom prst="rect">
            <a:avLst/>
          </a:prstGeom>
        </p:spPr>
        <p:txBody>
          <a:bodyPr numCol="1" spcCol="38100"/>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335" name="Running Header Element"/>
          <p:cNvSpPr txBox="1">
            <a:spLocks noGrp="1"/>
          </p:cNvSpPr>
          <p:nvPr>
            <p:ph type="body" sz="quarter" idx="21"/>
          </p:nvPr>
        </p:nvSpPr>
        <p:spPr>
          <a:xfrm>
            <a:off x="1717347" y="1295400"/>
            <a:ext cx="8689828"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33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337" name="Placeholder--40pNeutral4k.jpg"/>
          <p:cNvSpPr>
            <a:spLocks noGrp="1"/>
          </p:cNvSpPr>
          <p:nvPr>
            <p:ph type="pic" idx="22"/>
          </p:nvPr>
        </p:nvSpPr>
        <p:spPr>
          <a:xfrm>
            <a:off x="9313606" y="2389163"/>
            <a:ext cx="17698200" cy="9955238"/>
          </a:xfrm>
          <a:prstGeom prst="rect">
            <a:avLst/>
          </a:prstGeom>
        </p:spPr>
        <p:txBody>
          <a:bodyPr lIns="91439" tIns="45719" rIns="91439" bIns="45719" numCol="1" spcCol="38100">
            <a:noAutofit/>
          </a:bodyPr>
          <a:lstStyle/>
          <a:p>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0" name="Cover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2100" cap="all" spc="209"/>
            </a:lvl1pPr>
          </a:lstStyle>
          <a:p>
            <a:r>
              <a:t>Cover Header Element</a:t>
            </a:r>
          </a:p>
        </p:txBody>
      </p:sp>
      <p:sp>
        <p:nvSpPr>
          <p:cNvPr id="51" name="Title Text"/>
          <p:cNvSpPr txBox="1">
            <a:spLocks noGrp="1"/>
          </p:cNvSpPr>
          <p:nvPr>
            <p:ph type="title"/>
          </p:nvPr>
        </p:nvSpPr>
        <p:spPr>
          <a:xfrm>
            <a:off x="1828800" y="3805310"/>
            <a:ext cx="15829126" cy="5486401"/>
          </a:xfrm>
          <a:prstGeom prst="rect">
            <a:avLst/>
          </a:prstGeom>
        </p:spPr>
        <p:txBody>
          <a:bodyPr anchor="b"/>
          <a:lstStyle>
            <a:lvl1pPr>
              <a:defRPr sz="18600" spc="-744"/>
            </a:lvl1pPr>
          </a:lstStyle>
          <a:p>
            <a:r>
              <a:t>Title Text</a:t>
            </a:r>
          </a:p>
        </p:txBody>
      </p:sp>
      <p:sp>
        <p:nvSpPr>
          <p:cNvPr id="52" name="Body Level One…"/>
          <p:cNvSpPr txBox="1">
            <a:spLocks noGrp="1"/>
          </p:cNvSpPr>
          <p:nvPr>
            <p:ph type="body" sz="quarter" idx="1"/>
          </p:nvPr>
        </p:nvSpPr>
        <p:spPr>
          <a:xfrm>
            <a:off x="1828800" y="9291710"/>
            <a:ext cx="11484213" cy="1636542"/>
          </a:xfrm>
          <a:prstGeom prst="rect">
            <a:avLst/>
          </a:prstGeom>
        </p:spPr>
        <p:txBody>
          <a:bodyPr numCol="1" spcCol="38100"/>
          <a:lstStyle>
            <a:lvl1pPr marL="0" indent="0">
              <a:spcBef>
                <a:spcPts val="0"/>
              </a:spcBef>
              <a:buSzTx/>
              <a:buNone/>
              <a:defRPr sz="4000" spc="-79"/>
            </a:lvl1pPr>
            <a:lvl2pPr marL="0" indent="0">
              <a:spcBef>
                <a:spcPts val="0"/>
              </a:spcBef>
              <a:buSzTx/>
              <a:buNone/>
              <a:defRPr sz="4000" spc="-79"/>
            </a:lvl2pPr>
            <a:lvl3pPr marL="0" indent="0">
              <a:spcBef>
                <a:spcPts val="0"/>
              </a:spcBef>
              <a:buSzTx/>
              <a:buNone/>
              <a:defRPr sz="4000" spc="-79"/>
            </a:lvl3pPr>
            <a:lvl4pPr marL="0" indent="0">
              <a:spcBef>
                <a:spcPts val="0"/>
              </a:spcBef>
              <a:buSzTx/>
              <a:buNone/>
              <a:defRPr sz="4000" spc="-79"/>
            </a:lvl4pPr>
            <a:lvl5pPr marL="0" indent="0">
              <a:spcBef>
                <a:spcPts val="0"/>
              </a:spcBef>
              <a:buSzTx/>
              <a:buNone/>
              <a:defRPr sz="4000" spc="-79"/>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Layered Photo">
    <p:spTree>
      <p:nvGrpSpPr>
        <p:cNvPr id="1" name=""/>
        <p:cNvGrpSpPr/>
        <p:nvPr/>
      </p:nvGrpSpPr>
      <p:grpSpPr>
        <a:xfrm>
          <a:off x="0" y="0"/>
          <a:ext cx="0" cy="0"/>
          <a:chOff x="0" y="0"/>
          <a:chExt cx="0" cy="0"/>
        </a:xfrm>
      </p:grpSpPr>
      <p:sp>
        <p:nvSpPr>
          <p:cNvPr id="344" name="Placeholder--transNeutralUHD.png"/>
          <p:cNvSpPr>
            <a:spLocks noGrp="1"/>
          </p:cNvSpPr>
          <p:nvPr>
            <p:ph type="pic" idx="21"/>
          </p:nvPr>
        </p:nvSpPr>
        <p:spPr>
          <a:xfrm>
            <a:off x="0" y="0"/>
            <a:ext cx="24384000" cy="13716000"/>
          </a:xfrm>
          <a:prstGeom prst="rect">
            <a:avLst/>
          </a:prstGeom>
        </p:spPr>
        <p:txBody>
          <a:bodyPr lIns="91439" tIns="45719" rIns="91439" bIns="45719" numCol="1" spcCol="38100">
            <a:noAutofit/>
          </a:bodyPr>
          <a:lstStyle/>
          <a:p>
            <a:endParaRPr dirty="0"/>
          </a:p>
        </p:txBody>
      </p:sp>
      <p:sp>
        <p:nvSpPr>
          <p:cNvPr id="345" name="Rectangle"/>
          <p:cNvSpPr>
            <a:spLocks noGrp="1"/>
          </p:cNvSpPr>
          <p:nvPr>
            <p:ph type="body" idx="22"/>
          </p:nvPr>
        </p:nvSpPr>
        <p:spPr>
          <a:xfrm>
            <a:off x="-1" y="-1"/>
            <a:ext cx="17657927" cy="13716001"/>
          </a:xfrm>
          <a:prstGeom prst="rect">
            <a:avLst/>
          </a:prstGeom>
          <a:gradFill>
            <a:gsLst>
              <a:gs pos="0">
                <a:srgbClr val="000000"/>
              </a:gs>
              <a:gs pos="100000">
                <a:srgbClr val="000000">
                  <a:alpha val="0"/>
                </a:srgbClr>
              </a:gs>
            </a:gsLst>
            <a:path>
              <a:fillToRect l="122" t="64041" r="99877" b="35958"/>
            </a:path>
          </a:gra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346" name="Rectangle"/>
          <p:cNvSpPr/>
          <p:nvPr/>
        </p:nvSpPr>
        <p:spPr>
          <a:xfrm>
            <a:off x="23469600" y="1371600"/>
            <a:ext cx="914400" cy="304800"/>
          </a:xfrm>
          <a:prstGeom prst="rect">
            <a:avLst/>
          </a:prstGeom>
          <a:solidFill>
            <a:srgbClr val="FFFFFF"/>
          </a:solidFill>
          <a:ln w="12700">
            <a:miter lim="400000"/>
          </a:ln>
        </p:spPr>
        <p:txBody>
          <a:bodyPr lIns="0" tIns="0" rIns="0" bIns="0" anchor="ctr"/>
          <a:lstStyle/>
          <a:p>
            <a:pPr>
              <a:defRPr sz="3200" b="0">
                <a:solidFill>
                  <a:srgbClr val="FFFFFF"/>
                </a:solidFill>
              </a:defRPr>
            </a:pPr>
            <a:endParaRPr dirty="0"/>
          </a:p>
        </p:txBody>
      </p:sp>
      <p:sp>
        <p:nvSpPr>
          <p:cNvPr id="347" name="Title Text"/>
          <p:cNvSpPr txBox="1">
            <a:spLocks noGrp="1"/>
          </p:cNvSpPr>
          <p:nvPr>
            <p:ph type="title"/>
          </p:nvPr>
        </p:nvSpPr>
        <p:spPr>
          <a:xfrm>
            <a:off x="1828801" y="3406726"/>
            <a:ext cx="10474650" cy="2433711"/>
          </a:xfrm>
          <a:prstGeom prst="rect">
            <a:avLst/>
          </a:prstGeom>
        </p:spPr>
        <p:txBody>
          <a:bodyPr anchor="b"/>
          <a:lstStyle>
            <a:lvl1pPr>
              <a:defRPr sz="9600" spc="-192">
                <a:solidFill>
                  <a:srgbClr val="FFFFFF"/>
                </a:solidFill>
              </a:defRPr>
            </a:lvl1pPr>
          </a:lstStyle>
          <a:p>
            <a:r>
              <a:t>Title Text</a:t>
            </a:r>
          </a:p>
        </p:txBody>
      </p:sp>
      <p:sp>
        <p:nvSpPr>
          <p:cNvPr id="348" name="Body Level One…"/>
          <p:cNvSpPr txBox="1">
            <a:spLocks noGrp="1"/>
          </p:cNvSpPr>
          <p:nvPr>
            <p:ph type="body" sz="quarter" idx="1"/>
          </p:nvPr>
        </p:nvSpPr>
        <p:spPr>
          <a:xfrm>
            <a:off x="1828800" y="6069036"/>
            <a:ext cx="10474653" cy="4252938"/>
          </a:xfrm>
          <a:prstGeom prst="rect">
            <a:avLst/>
          </a:prstGeom>
        </p:spPr>
        <p:txBody>
          <a:bodyPr numCol="1" spcCol="38100"/>
          <a:lstStyle>
            <a:lvl1pPr marL="0" indent="0">
              <a:buSzTx/>
              <a:buNone/>
              <a:defRPr>
                <a:solidFill>
                  <a:srgbClr val="FFFFFF"/>
                </a:solidFill>
              </a:defRPr>
            </a:lvl1pPr>
            <a:lvl2pPr marL="0" indent="0">
              <a:buSzTx/>
              <a:buNone/>
              <a:defRPr>
                <a:solidFill>
                  <a:srgbClr val="FFFFFF"/>
                </a:solidFill>
              </a:defRPr>
            </a:lvl2pPr>
            <a:lvl3pPr marL="0" indent="0">
              <a:buSzTx/>
              <a:buNone/>
              <a:defRPr>
                <a:solidFill>
                  <a:srgbClr val="FFFFFF"/>
                </a:solidFill>
              </a:defRPr>
            </a:lvl3pPr>
            <a:lvl4pPr marL="0" indent="0">
              <a:buSzTx/>
              <a:buNone/>
              <a:defRPr>
                <a:solidFill>
                  <a:srgbClr val="FFFFFF"/>
                </a:solidFill>
              </a:defRPr>
            </a:lvl4pPr>
            <a:lvl5pPr marL="0" indent="0">
              <a:buSz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49" name="Running Header Element"/>
          <p:cNvSpPr txBox="1">
            <a:spLocks noGrp="1"/>
          </p:cNvSpPr>
          <p:nvPr>
            <p:ph type="body" sz="quarter" idx="23"/>
          </p:nvPr>
        </p:nvSpPr>
        <p:spPr>
          <a:xfrm>
            <a:off x="1717347" y="1295400"/>
            <a:ext cx="8689828" cy="457200"/>
          </a:xfrm>
          <a:prstGeom prst="rect">
            <a:avLst/>
          </a:prstGeom>
        </p:spPr>
        <p:txBody>
          <a:bodyPr numCol="1" spcCol="38100" anchor="ctr"/>
          <a:lstStyle>
            <a:lvl1pPr marL="0" indent="0">
              <a:spcBef>
                <a:spcPts val="400"/>
              </a:spcBef>
              <a:buSzTx/>
              <a:buNone/>
              <a:defRPr sz="1800" cap="all" spc="180">
                <a:solidFill>
                  <a:srgbClr val="FFFFFF"/>
                </a:solidFill>
              </a:defRPr>
            </a:lvl1pPr>
          </a:lstStyle>
          <a:p>
            <a:r>
              <a:t>Running Header Element</a:t>
            </a:r>
          </a:p>
        </p:txBody>
      </p:sp>
      <p:sp>
        <p:nvSpPr>
          <p:cNvPr id="350"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351" name="NOTE: Send Photo to Back (Arrange &gt; Send to Back) to layer behind the Contrast Object as needed.  Delete this object when You’re done."/>
          <p:cNvSpPr>
            <a:spLocks noGrp="1"/>
          </p:cNvSpPr>
          <p:nvPr>
            <p:ph type="body" sz="quarter" idx="24"/>
          </p:nvPr>
        </p:nvSpPr>
        <p:spPr>
          <a:xfrm>
            <a:off x="19534260" y="1403349"/>
            <a:ext cx="3446390" cy="3446390"/>
          </a:xfrm>
          <a:prstGeom prst="ellipse">
            <a:avLst/>
          </a:prstGeom>
          <a:solidFill>
            <a:srgbClr val="000000"/>
          </a:solidFill>
          <a:ln w="63500">
            <a:solidFill>
              <a:srgbClr val="32B4FF"/>
            </a:solidFill>
          </a:ln>
          <a:effectLst>
            <a:outerShdw blurRad="190500" dist="8455" dir="5400000" rotWithShape="0">
              <a:srgbClr val="000000"/>
            </a:outerShdw>
          </a:effectLst>
        </p:spPr>
        <p:txBody>
          <a:bodyPr lIns="342900" tIns="342900" rIns="342900" bIns="342900" numCol="1" spcCol="38100" anchor="ctr">
            <a:noAutofit/>
          </a:bodyPr>
          <a:lstStyle/>
          <a:p>
            <a:pPr marL="0" indent="0" algn="ctr">
              <a:spcBef>
                <a:spcPts val="0"/>
              </a:spcBef>
              <a:buSzTx/>
              <a:buNone/>
              <a:defRPr sz="1800" b="1" cap="all">
                <a:solidFill>
                  <a:srgbClr val="FFFFFF"/>
                </a:solidFill>
              </a:defRPr>
            </a:pPr>
            <a:r>
              <a:rPr sz="3200" b="0">
                <a:latin typeface="Proxima Nova Extrabold"/>
                <a:ea typeface="Proxima Nova Extrabold"/>
                <a:cs typeface="Proxima Nova Extrabold"/>
                <a:sym typeface="Proxima Nova Extrabold"/>
              </a:rPr>
              <a:t>NOTE:</a:t>
            </a:r>
            <a:br>
              <a:rPr sz="3200" b="0">
                <a:latin typeface="Proxima Nova Extrabold"/>
                <a:ea typeface="Proxima Nova Extrabold"/>
                <a:cs typeface="Proxima Nova Extrabold"/>
                <a:sym typeface="Proxima Nova Extrabold"/>
              </a:rPr>
            </a:br>
            <a:r>
              <a:rPr sz="1600">
                <a:solidFill>
                  <a:srgbClr val="32B5FF"/>
                </a:solidFill>
              </a:rPr>
              <a:t>Send Photo to Back </a:t>
            </a:r>
            <a:r>
              <a:rPr sz="1600"/>
              <a:t>(Arrange &gt; Send to Back) to layer behind the Contrast Object as needed.  Delete this object when You’re done.</a:t>
            </a:r>
          </a:p>
        </p:txBody>
      </p:sp>
      <p:sp>
        <p:nvSpPr>
          <p:cNvPr id="35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359" name="Placeholder--40pNeutral4k.jpg"/>
          <p:cNvSpPr>
            <a:spLocks noGrp="1"/>
          </p:cNvSpPr>
          <p:nvPr>
            <p:ph type="pic" idx="21"/>
          </p:nvPr>
        </p:nvSpPr>
        <p:spPr>
          <a:xfrm>
            <a:off x="0" y="0"/>
            <a:ext cx="24384001" cy="13716000"/>
          </a:xfrm>
          <a:prstGeom prst="rect">
            <a:avLst/>
          </a:prstGeom>
        </p:spPr>
        <p:txBody>
          <a:bodyPr lIns="91439" tIns="45719" rIns="91439" bIns="45719" numCol="1" spcCol="38100">
            <a:noAutofit/>
          </a:bodyPr>
          <a:lstStyle/>
          <a:p>
            <a:endParaRPr dirty="0"/>
          </a:p>
        </p:txBody>
      </p:sp>
      <p:sp>
        <p:nvSpPr>
          <p:cNvPr id="360" name="Rectangle"/>
          <p:cNvSpPr/>
          <p:nvPr/>
        </p:nvSpPr>
        <p:spPr>
          <a:xfrm>
            <a:off x="23469600" y="1371600"/>
            <a:ext cx="914400" cy="304800"/>
          </a:xfrm>
          <a:prstGeom prst="rect">
            <a:avLst/>
          </a:prstGeom>
          <a:solidFill>
            <a:srgbClr val="FFFFFF"/>
          </a:solidFill>
          <a:ln w="12700">
            <a:miter lim="400000"/>
          </a:ln>
        </p:spPr>
        <p:txBody>
          <a:bodyPr lIns="0" tIns="0" rIns="0" bIns="0" anchor="ctr"/>
          <a:lstStyle/>
          <a:p>
            <a:pPr>
              <a:defRPr sz="3200" b="0">
                <a:solidFill>
                  <a:srgbClr val="FFFFFF"/>
                </a:solidFill>
              </a:defRPr>
            </a:pPr>
            <a:endParaRPr dirty="0"/>
          </a:p>
        </p:txBody>
      </p:sp>
      <p:sp>
        <p:nvSpPr>
          <p:cNvPr id="361" name="Running Header Element"/>
          <p:cNvSpPr txBox="1">
            <a:spLocks noGrp="1"/>
          </p:cNvSpPr>
          <p:nvPr>
            <p:ph type="body" sz="quarter" idx="22"/>
          </p:nvPr>
        </p:nvSpPr>
        <p:spPr>
          <a:xfrm>
            <a:off x="1717347" y="1295400"/>
            <a:ext cx="8689828" cy="457200"/>
          </a:xfrm>
          <a:prstGeom prst="rect">
            <a:avLst/>
          </a:prstGeom>
        </p:spPr>
        <p:txBody>
          <a:bodyPr numCol="1" spcCol="38100" anchor="ctr"/>
          <a:lstStyle>
            <a:lvl1pPr marL="0" indent="0">
              <a:spcBef>
                <a:spcPts val="400"/>
              </a:spcBef>
              <a:buSzTx/>
              <a:buNone/>
              <a:defRPr sz="1800" cap="all" spc="180">
                <a:solidFill>
                  <a:srgbClr val="FFFFFF"/>
                </a:solidFill>
              </a:defRPr>
            </a:lvl1pPr>
          </a:lstStyle>
          <a:p>
            <a:r>
              <a:t>Running Header Element</a:t>
            </a:r>
          </a:p>
        </p:txBody>
      </p:sp>
      <p:sp>
        <p:nvSpPr>
          <p:cNvPr id="362"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36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370" name="Placeholder--40pNeutral4k.jpg"/>
          <p:cNvSpPr>
            <a:spLocks noGrp="1"/>
          </p:cNvSpPr>
          <p:nvPr>
            <p:ph type="pic" idx="21"/>
          </p:nvPr>
        </p:nvSpPr>
        <p:spPr>
          <a:xfrm>
            <a:off x="-4255450" y="-1"/>
            <a:ext cx="24384001" cy="13716001"/>
          </a:xfrm>
          <a:prstGeom prst="rect">
            <a:avLst/>
          </a:prstGeom>
        </p:spPr>
        <p:txBody>
          <a:bodyPr lIns="91439" tIns="45719" rIns="91439" bIns="45719" numCol="1" spcCol="38100">
            <a:noAutofit/>
          </a:bodyPr>
          <a:lstStyle/>
          <a:p>
            <a:endParaRPr dirty="0"/>
          </a:p>
        </p:txBody>
      </p:sp>
      <p:sp>
        <p:nvSpPr>
          <p:cNvPr id="371" name="Placeholder--40pNeutral4k.jpg"/>
          <p:cNvSpPr>
            <a:spLocks noGrp="1"/>
          </p:cNvSpPr>
          <p:nvPr>
            <p:ph type="pic" sz="half" idx="22"/>
          </p:nvPr>
        </p:nvSpPr>
        <p:spPr>
          <a:xfrm>
            <a:off x="12890900" y="5441852"/>
            <a:ext cx="14709596" cy="8274148"/>
          </a:xfrm>
          <a:prstGeom prst="rect">
            <a:avLst/>
          </a:prstGeom>
        </p:spPr>
        <p:txBody>
          <a:bodyPr lIns="91439" tIns="45719" rIns="91439" bIns="45719" numCol="1" spcCol="38100">
            <a:noAutofit/>
          </a:bodyPr>
          <a:lstStyle/>
          <a:p>
            <a:endParaRPr dirty="0"/>
          </a:p>
        </p:txBody>
      </p:sp>
      <p:sp>
        <p:nvSpPr>
          <p:cNvPr id="372" name="Placeholder--40pNeutral4k.jpg"/>
          <p:cNvSpPr>
            <a:spLocks noGrp="1"/>
          </p:cNvSpPr>
          <p:nvPr>
            <p:ph type="pic" sz="quarter" idx="23"/>
          </p:nvPr>
        </p:nvSpPr>
        <p:spPr>
          <a:xfrm>
            <a:off x="15604402" y="-1"/>
            <a:ext cx="9282594" cy="5221460"/>
          </a:xfrm>
          <a:prstGeom prst="rect">
            <a:avLst/>
          </a:prstGeom>
        </p:spPr>
        <p:txBody>
          <a:bodyPr lIns="91439" tIns="45719" rIns="91439" bIns="45719" numCol="1" spcCol="38100">
            <a:noAutofit/>
          </a:bodyPr>
          <a:lstStyle/>
          <a:p>
            <a:endParaRPr dirty="0"/>
          </a:p>
        </p:txBody>
      </p:sp>
      <p:sp>
        <p:nvSpPr>
          <p:cNvPr id="373" name="Rectangle"/>
          <p:cNvSpPr/>
          <p:nvPr/>
        </p:nvSpPr>
        <p:spPr>
          <a:xfrm>
            <a:off x="23469600" y="1371600"/>
            <a:ext cx="914400" cy="304800"/>
          </a:xfrm>
          <a:prstGeom prst="rect">
            <a:avLst/>
          </a:prstGeom>
          <a:solidFill>
            <a:srgbClr val="FFFFFF"/>
          </a:solidFill>
          <a:ln w="12700">
            <a:miter lim="400000"/>
          </a:ln>
        </p:spPr>
        <p:txBody>
          <a:bodyPr lIns="0" tIns="0" rIns="0" bIns="0" anchor="ctr"/>
          <a:lstStyle/>
          <a:p>
            <a:pPr>
              <a:defRPr sz="3200" b="0">
                <a:solidFill>
                  <a:srgbClr val="FFFFFF"/>
                </a:solidFill>
              </a:defRPr>
            </a:pPr>
            <a:endParaRPr dirty="0"/>
          </a:p>
        </p:txBody>
      </p:sp>
      <p:sp>
        <p:nvSpPr>
          <p:cNvPr id="374" name="Running Header Element"/>
          <p:cNvSpPr txBox="1">
            <a:spLocks noGrp="1"/>
          </p:cNvSpPr>
          <p:nvPr>
            <p:ph type="body" sz="quarter" idx="24"/>
          </p:nvPr>
        </p:nvSpPr>
        <p:spPr>
          <a:xfrm>
            <a:off x="1717347" y="1295400"/>
            <a:ext cx="8689828" cy="457200"/>
          </a:xfrm>
          <a:prstGeom prst="rect">
            <a:avLst/>
          </a:prstGeom>
        </p:spPr>
        <p:txBody>
          <a:bodyPr numCol="1" spcCol="38100" anchor="ctr"/>
          <a:lstStyle>
            <a:lvl1pPr marL="0" indent="0">
              <a:spcBef>
                <a:spcPts val="400"/>
              </a:spcBef>
              <a:buSzTx/>
              <a:buNone/>
              <a:defRPr sz="1800" cap="all" spc="180">
                <a:solidFill>
                  <a:srgbClr val="FFFFFF"/>
                </a:solidFill>
              </a:defRPr>
            </a:lvl1pPr>
          </a:lstStyle>
          <a:p>
            <a:r>
              <a:t>Running Header Element</a:t>
            </a:r>
          </a:p>
        </p:txBody>
      </p:sp>
      <p:sp>
        <p:nvSpPr>
          <p:cNvPr id="375"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37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aption Left">
    <p:spTree>
      <p:nvGrpSpPr>
        <p:cNvPr id="1" name=""/>
        <p:cNvGrpSpPr/>
        <p:nvPr/>
      </p:nvGrpSpPr>
      <p:grpSpPr>
        <a:xfrm>
          <a:off x="0" y="0"/>
          <a:ext cx="0" cy="0"/>
          <a:chOff x="0" y="0"/>
          <a:chExt cx="0" cy="0"/>
        </a:xfrm>
      </p:grpSpPr>
      <p:sp>
        <p:nvSpPr>
          <p:cNvPr id="383"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384" name="Title Text"/>
          <p:cNvSpPr txBox="1">
            <a:spLocks noGrp="1"/>
          </p:cNvSpPr>
          <p:nvPr>
            <p:ph type="title"/>
          </p:nvPr>
        </p:nvSpPr>
        <p:spPr>
          <a:xfrm>
            <a:off x="1828800" y="2389163"/>
            <a:ext cx="6905003" cy="2832296"/>
          </a:xfrm>
          <a:prstGeom prst="rect">
            <a:avLst/>
          </a:prstGeom>
        </p:spPr>
        <p:txBody>
          <a:bodyPr anchor="b"/>
          <a:lstStyle>
            <a:lvl1pPr>
              <a:defRPr sz="5600"/>
            </a:lvl1pPr>
          </a:lstStyle>
          <a:p>
            <a:r>
              <a:t>Title Text</a:t>
            </a:r>
          </a:p>
        </p:txBody>
      </p:sp>
      <p:sp>
        <p:nvSpPr>
          <p:cNvPr id="38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386" name="Body Level One…"/>
          <p:cNvSpPr txBox="1">
            <a:spLocks noGrp="1"/>
          </p:cNvSpPr>
          <p:nvPr>
            <p:ph type="body" sz="quarter" idx="1"/>
          </p:nvPr>
        </p:nvSpPr>
        <p:spPr>
          <a:xfrm>
            <a:off x="1828798" y="5441851"/>
            <a:ext cx="6905007" cy="5884986"/>
          </a:xfrm>
          <a:prstGeom prst="rect">
            <a:avLst/>
          </a:prstGeom>
        </p:spPr>
        <p:txBody>
          <a:bodyPr numCol="1" spcCol="38100"/>
          <a:lstStyle>
            <a:lvl1pPr marL="0" indent="0">
              <a:spcBef>
                <a:spcPts val="1800"/>
              </a:spcBef>
              <a:buSzTx/>
              <a:buNone/>
              <a:defRPr sz="2800"/>
            </a:lvl1pPr>
            <a:lvl2pPr marL="0" indent="0">
              <a:spcBef>
                <a:spcPts val="1800"/>
              </a:spcBef>
              <a:buSzTx/>
              <a:buNone/>
              <a:defRPr sz="2800"/>
            </a:lvl2pPr>
            <a:lvl3pPr marL="0" indent="0">
              <a:spcBef>
                <a:spcPts val="1800"/>
              </a:spcBef>
              <a:buSzTx/>
              <a:buNone/>
              <a:defRPr sz="2800"/>
            </a:lvl3pPr>
            <a:lvl4pPr marL="0" indent="0">
              <a:spcBef>
                <a:spcPts val="1800"/>
              </a:spcBef>
              <a:buSzTx/>
              <a:buNone/>
              <a:defRPr sz="2800"/>
            </a:lvl4pPr>
            <a:lvl5pPr marL="0" indent="0">
              <a:spcBef>
                <a:spcPts val="1800"/>
              </a:spcBef>
              <a:buSzTx/>
              <a:buNone/>
              <a:defRPr sz="2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aption - Top">
    <p:spTree>
      <p:nvGrpSpPr>
        <p:cNvPr id="1" name=""/>
        <p:cNvGrpSpPr/>
        <p:nvPr/>
      </p:nvGrpSpPr>
      <p:grpSpPr>
        <a:xfrm>
          <a:off x="0" y="0"/>
          <a:ext cx="0" cy="0"/>
          <a:chOff x="0" y="0"/>
          <a:chExt cx="0" cy="0"/>
        </a:xfrm>
      </p:grpSpPr>
      <p:sp>
        <p:nvSpPr>
          <p:cNvPr id="393"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p>
        </p:txBody>
      </p:sp>
      <p:sp>
        <p:nvSpPr>
          <p:cNvPr id="394" name="Title Text"/>
          <p:cNvSpPr txBox="1">
            <a:spLocks noGrp="1"/>
          </p:cNvSpPr>
          <p:nvPr>
            <p:ph type="title"/>
          </p:nvPr>
        </p:nvSpPr>
        <p:spPr>
          <a:xfrm>
            <a:off x="1828801" y="2389163"/>
            <a:ext cx="7914562" cy="1814733"/>
          </a:xfrm>
          <a:prstGeom prst="rect">
            <a:avLst/>
          </a:prstGeom>
        </p:spPr>
        <p:txBody>
          <a:bodyPr/>
          <a:lstStyle>
            <a:lvl1pPr>
              <a:defRPr sz="5600"/>
            </a:lvl1pPr>
          </a:lstStyle>
          <a:p>
            <a:r>
              <a:t>Title Text</a:t>
            </a:r>
          </a:p>
        </p:txBody>
      </p:sp>
      <p:sp>
        <p:nvSpPr>
          <p:cNvPr id="3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396" name="Body Level One…"/>
          <p:cNvSpPr txBox="1">
            <a:spLocks noGrp="1"/>
          </p:cNvSpPr>
          <p:nvPr>
            <p:ph type="body" sz="quarter" idx="1"/>
          </p:nvPr>
        </p:nvSpPr>
        <p:spPr>
          <a:xfrm>
            <a:off x="10752923" y="2522513"/>
            <a:ext cx="12259477" cy="1548033"/>
          </a:xfrm>
          <a:prstGeom prst="rect">
            <a:avLst/>
          </a:prstGeom>
        </p:spPr>
        <p:txBody>
          <a:bodyPr numCol="1" spcCol="38100"/>
          <a:lstStyle>
            <a:lvl1pPr marL="0" indent="0">
              <a:spcBef>
                <a:spcPts val="3200"/>
              </a:spcBef>
              <a:buSzTx/>
              <a:buNone/>
              <a:defRPr sz="2800"/>
            </a:lvl1pPr>
            <a:lvl2pPr marL="0" indent="0">
              <a:spcBef>
                <a:spcPts val="3200"/>
              </a:spcBef>
              <a:buSzTx/>
              <a:buNone/>
              <a:defRPr sz="2800"/>
            </a:lvl2pPr>
            <a:lvl3pPr marL="0" indent="0">
              <a:spcBef>
                <a:spcPts val="3200"/>
              </a:spcBef>
              <a:buSzTx/>
              <a:buNone/>
              <a:defRPr sz="2800"/>
            </a:lvl3pPr>
            <a:lvl4pPr marL="0" indent="0">
              <a:spcBef>
                <a:spcPts val="3200"/>
              </a:spcBef>
              <a:buSzTx/>
              <a:buNone/>
              <a:defRPr sz="2800"/>
            </a:lvl4pPr>
            <a:lvl5pPr marL="0" indent="0">
              <a:spcBef>
                <a:spcPts val="320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397"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398"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aption Right">
    <p:spTree>
      <p:nvGrpSpPr>
        <p:cNvPr id="1" name=""/>
        <p:cNvGrpSpPr/>
        <p:nvPr/>
      </p:nvGrpSpPr>
      <p:grpSpPr>
        <a:xfrm>
          <a:off x="0" y="0"/>
          <a:ext cx="0" cy="0"/>
          <a:chOff x="0" y="0"/>
          <a:chExt cx="0" cy="0"/>
        </a:xfrm>
      </p:grpSpPr>
      <p:sp>
        <p:nvSpPr>
          <p:cNvPr id="405"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406" name="Title Text"/>
          <p:cNvSpPr txBox="1">
            <a:spLocks noGrp="1"/>
          </p:cNvSpPr>
          <p:nvPr>
            <p:ph type="title"/>
          </p:nvPr>
        </p:nvSpPr>
        <p:spPr>
          <a:xfrm>
            <a:off x="16107396" y="2389163"/>
            <a:ext cx="6905004" cy="2832296"/>
          </a:xfrm>
          <a:prstGeom prst="rect">
            <a:avLst/>
          </a:prstGeom>
        </p:spPr>
        <p:txBody>
          <a:bodyPr anchor="b"/>
          <a:lstStyle>
            <a:lvl1pPr>
              <a:defRPr sz="5600"/>
            </a:lvl1pPr>
          </a:lstStyle>
          <a:p>
            <a:r>
              <a:t>Title Text</a:t>
            </a:r>
          </a:p>
        </p:txBody>
      </p:sp>
      <p:sp>
        <p:nvSpPr>
          <p:cNvPr id="40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408" name="Body Level One…"/>
          <p:cNvSpPr txBox="1">
            <a:spLocks noGrp="1"/>
          </p:cNvSpPr>
          <p:nvPr>
            <p:ph type="body" sz="quarter" idx="1"/>
          </p:nvPr>
        </p:nvSpPr>
        <p:spPr>
          <a:xfrm>
            <a:off x="16107395" y="5441851"/>
            <a:ext cx="6905006" cy="5884986"/>
          </a:xfrm>
          <a:prstGeom prst="rect">
            <a:avLst/>
          </a:prstGeom>
        </p:spPr>
        <p:txBody>
          <a:bodyPr numCol="1" spcCol="38100"/>
          <a:lstStyle>
            <a:lvl1pPr marL="0" indent="0">
              <a:spcBef>
                <a:spcPts val="1800"/>
              </a:spcBef>
              <a:buSzTx/>
              <a:buNone/>
              <a:defRPr sz="2800"/>
            </a:lvl1pPr>
            <a:lvl2pPr marL="0" indent="0">
              <a:spcBef>
                <a:spcPts val="1800"/>
              </a:spcBef>
              <a:buSzTx/>
              <a:buNone/>
              <a:defRPr sz="2800"/>
            </a:lvl2pPr>
            <a:lvl3pPr marL="0" indent="0">
              <a:spcBef>
                <a:spcPts val="1800"/>
              </a:spcBef>
              <a:buSzTx/>
              <a:buNone/>
              <a:defRPr sz="2800"/>
            </a:lvl3pPr>
            <a:lvl4pPr marL="0" indent="0">
              <a:spcBef>
                <a:spcPts val="1800"/>
              </a:spcBef>
              <a:buSzTx/>
              <a:buNone/>
              <a:defRPr sz="2800"/>
            </a:lvl4pPr>
            <a:lvl5pPr marL="0" indent="0">
              <a:spcBef>
                <a:spcPts val="1800"/>
              </a:spcBef>
              <a:buSzTx/>
              <a:buNone/>
              <a:defRPr sz="2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aption Left - Inset Photo">
    <p:spTree>
      <p:nvGrpSpPr>
        <p:cNvPr id="1" name=""/>
        <p:cNvGrpSpPr/>
        <p:nvPr/>
      </p:nvGrpSpPr>
      <p:grpSpPr>
        <a:xfrm>
          <a:off x="0" y="0"/>
          <a:ext cx="0" cy="0"/>
          <a:chOff x="0" y="0"/>
          <a:chExt cx="0" cy="0"/>
        </a:xfrm>
      </p:grpSpPr>
      <p:sp>
        <p:nvSpPr>
          <p:cNvPr id="428"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429" name="Title Text"/>
          <p:cNvSpPr txBox="1">
            <a:spLocks noGrp="1"/>
          </p:cNvSpPr>
          <p:nvPr>
            <p:ph type="title"/>
          </p:nvPr>
        </p:nvSpPr>
        <p:spPr>
          <a:xfrm>
            <a:off x="1828800" y="2389163"/>
            <a:ext cx="6129737" cy="2832296"/>
          </a:xfrm>
          <a:prstGeom prst="rect">
            <a:avLst/>
          </a:prstGeom>
        </p:spPr>
        <p:txBody>
          <a:bodyPr anchor="b"/>
          <a:lstStyle>
            <a:lvl1pPr>
              <a:defRPr sz="5600"/>
            </a:lvl1pPr>
          </a:lstStyle>
          <a:p>
            <a:r>
              <a:t>Title Text</a:t>
            </a:r>
          </a:p>
        </p:txBody>
      </p:sp>
      <p:sp>
        <p:nvSpPr>
          <p:cNvPr id="43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431" name="Body Level One…"/>
          <p:cNvSpPr txBox="1">
            <a:spLocks noGrp="1"/>
          </p:cNvSpPr>
          <p:nvPr>
            <p:ph type="body" sz="quarter" idx="1"/>
          </p:nvPr>
        </p:nvSpPr>
        <p:spPr>
          <a:xfrm>
            <a:off x="1828798" y="5441851"/>
            <a:ext cx="6129741" cy="5884986"/>
          </a:xfrm>
          <a:prstGeom prst="rect">
            <a:avLst/>
          </a:prstGeom>
        </p:spPr>
        <p:txBody>
          <a:bodyPr numCol="1" spcCol="38100"/>
          <a:lstStyle>
            <a:lvl1pPr marL="0" indent="0">
              <a:spcBef>
                <a:spcPts val="1800"/>
              </a:spcBef>
              <a:buSzTx/>
              <a:buNone/>
              <a:defRPr sz="2800"/>
            </a:lvl1pPr>
            <a:lvl2pPr marL="0" indent="0">
              <a:spcBef>
                <a:spcPts val="1800"/>
              </a:spcBef>
              <a:buSzTx/>
              <a:buNone/>
              <a:defRPr sz="2800"/>
            </a:lvl2pPr>
            <a:lvl3pPr marL="0" indent="0">
              <a:spcBef>
                <a:spcPts val="1800"/>
              </a:spcBef>
              <a:buSzTx/>
              <a:buNone/>
              <a:defRPr sz="2800"/>
            </a:lvl3pPr>
            <a:lvl4pPr marL="0" indent="0">
              <a:spcBef>
                <a:spcPts val="1800"/>
              </a:spcBef>
              <a:buSzTx/>
              <a:buNone/>
              <a:defRPr sz="2800"/>
            </a:lvl4pPr>
            <a:lvl5pPr marL="0" indent="0">
              <a:spcBef>
                <a:spcPts val="180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32" name="Placeholder--40pNeutral4k.jpg"/>
          <p:cNvSpPr>
            <a:spLocks noGrp="1"/>
          </p:cNvSpPr>
          <p:nvPr>
            <p:ph type="pic" idx="22"/>
          </p:nvPr>
        </p:nvSpPr>
        <p:spPr>
          <a:xfrm>
            <a:off x="7141150" y="2389163"/>
            <a:ext cx="17698199" cy="9955237"/>
          </a:xfrm>
          <a:prstGeom prst="rect">
            <a:avLst/>
          </a:prstGeom>
        </p:spPr>
        <p:txBody>
          <a:bodyPr lIns="91439" tIns="45719" rIns="91439" bIns="45719" numCol="1" spcCol="38100">
            <a:noAutofit/>
          </a:bodyPr>
          <a:lstStyle/>
          <a:p>
            <a:endParaRPr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aption Right - Photo">
    <p:spTree>
      <p:nvGrpSpPr>
        <p:cNvPr id="1" name=""/>
        <p:cNvGrpSpPr/>
        <p:nvPr/>
      </p:nvGrpSpPr>
      <p:grpSpPr>
        <a:xfrm>
          <a:off x="0" y="0"/>
          <a:ext cx="0" cy="0"/>
          <a:chOff x="0" y="0"/>
          <a:chExt cx="0" cy="0"/>
        </a:xfrm>
      </p:grpSpPr>
      <p:sp>
        <p:nvSpPr>
          <p:cNvPr id="439" name="Placeholder--40pNeutral4k.jpg"/>
          <p:cNvSpPr>
            <a:spLocks noGrp="1"/>
          </p:cNvSpPr>
          <p:nvPr>
            <p:ph type="pic" idx="21"/>
          </p:nvPr>
        </p:nvSpPr>
        <p:spPr>
          <a:xfrm>
            <a:off x="-4643081" y="-1"/>
            <a:ext cx="24384001" cy="13716001"/>
          </a:xfrm>
          <a:prstGeom prst="rect">
            <a:avLst/>
          </a:prstGeom>
        </p:spPr>
        <p:txBody>
          <a:bodyPr lIns="91439" tIns="45719" rIns="91439" bIns="45719" numCol="1" spcCol="38100">
            <a:noAutofit/>
          </a:bodyPr>
          <a:lstStyle/>
          <a:p>
            <a:endParaRPr dirty="0"/>
          </a:p>
        </p:txBody>
      </p:sp>
      <p:sp>
        <p:nvSpPr>
          <p:cNvPr id="440" name="Running Header Element"/>
          <p:cNvSpPr txBox="1">
            <a:spLocks noGrp="1"/>
          </p:cNvSpPr>
          <p:nvPr>
            <p:ph type="body" sz="quarter" idx="22"/>
          </p:nvPr>
        </p:nvSpPr>
        <p:spPr>
          <a:xfrm>
            <a:off x="16882660" y="1295400"/>
            <a:ext cx="5354476"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44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p>
        </p:txBody>
      </p:sp>
      <p:sp>
        <p:nvSpPr>
          <p:cNvPr id="442" name="Title Text"/>
          <p:cNvSpPr txBox="1">
            <a:spLocks noGrp="1"/>
          </p:cNvSpPr>
          <p:nvPr>
            <p:ph type="title"/>
          </p:nvPr>
        </p:nvSpPr>
        <p:spPr>
          <a:xfrm>
            <a:off x="16882662" y="2389163"/>
            <a:ext cx="6129738" cy="2832296"/>
          </a:xfrm>
          <a:prstGeom prst="rect">
            <a:avLst/>
          </a:prstGeom>
        </p:spPr>
        <p:txBody>
          <a:bodyPr anchor="b"/>
          <a:lstStyle>
            <a:lvl1pPr>
              <a:defRPr sz="5600"/>
            </a:lvl1pPr>
          </a:lstStyle>
          <a:p>
            <a:r>
              <a:t>Title Text</a:t>
            </a:r>
          </a:p>
        </p:txBody>
      </p:sp>
      <p:sp>
        <p:nvSpPr>
          <p:cNvPr id="44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444" name="Body Level One…"/>
          <p:cNvSpPr txBox="1">
            <a:spLocks noGrp="1"/>
          </p:cNvSpPr>
          <p:nvPr>
            <p:ph type="body" sz="quarter" idx="1"/>
          </p:nvPr>
        </p:nvSpPr>
        <p:spPr>
          <a:xfrm>
            <a:off x="16882660" y="5441851"/>
            <a:ext cx="6129741" cy="5884986"/>
          </a:xfrm>
          <a:prstGeom prst="rect">
            <a:avLst/>
          </a:prstGeom>
        </p:spPr>
        <p:txBody>
          <a:bodyPr numCol="1" spcCol="38100"/>
          <a:lstStyle>
            <a:lvl1pPr marL="0" indent="0">
              <a:spcBef>
                <a:spcPts val="1800"/>
              </a:spcBef>
              <a:buSzTx/>
              <a:buNone/>
              <a:defRPr sz="2800"/>
            </a:lvl1pPr>
            <a:lvl2pPr marL="0" indent="0">
              <a:spcBef>
                <a:spcPts val="1800"/>
              </a:spcBef>
              <a:buSzTx/>
              <a:buNone/>
              <a:defRPr sz="2800"/>
            </a:lvl2pPr>
            <a:lvl3pPr marL="0" indent="0">
              <a:spcBef>
                <a:spcPts val="1800"/>
              </a:spcBef>
              <a:buSzTx/>
              <a:buNone/>
              <a:defRPr sz="2800"/>
            </a:lvl3pPr>
            <a:lvl4pPr marL="0" indent="0">
              <a:spcBef>
                <a:spcPts val="1800"/>
              </a:spcBef>
              <a:buSzTx/>
              <a:buNone/>
              <a:defRPr sz="2800"/>
            </a:lvl4pPr>
            <a:lvl5pPr marL="0" indent="0">
              <a:spcBef>
                <a:spcPts val="180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45" name="Rectangle"/>
          <p:cNvSpPr/>
          <p:nvPr/>
        </p:nvSpPr>
        <p:spPr>
          <a:xfrm>
            <a:off x="13770505" y="1371600"/>
            <a:ext cx="2654956"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allout, Subtitle &amp; Caption">
    <p:spTree>
      <p:nvGrpSpPr>
        <p:cNvPr id="1" name=""/>
        <p:cNvGrpSpPr/>
        <p:nvPr/>
      </p:nvGrpSpPr>
      <p:grpSpPr>
        <a:xfrm>
          <a:off x="0" y="0"/>
          <a:ext cx="0" cy="0"/>
          <a:chOff x="0" y="0"/>
          <a:chExt cx="0" cy="0"/>
        </a:xfrm>
      </p:grpSpPr>
      <p:sp>
        <p:nvSpPr>
          <p:cNvPr id="452" name="Title Text"/>
          <p:cNvSpPr txBox="1">
            <a:spLocks noGrp="1"/>
          </p:cNvSpPr>
          <p:nvPr>
            <p:ph type="title"/>
          </p:nvPr>
        </p:nvSpPr>
        <p:spPr>
          <a:xfrm>
            <a:off x="1828800" y="2168769"/>
            <a:ext cx="18623512" cy="7122942"/>
          </a:xfrm>
          <a:prstGeom prst="rect">
            <a:avLst/>
          </a:prstGeom>
        </p:spPr>
        <p:txBody>
          <a:bodyPr/>
          <a:lstStyle>
            <a:lvl1pPr>
              <a:defRPr sz="13200" cap="none" spc="-528"/>
            </a:lvl1pPr>
          </a:lstStyle>
          <a:p>
            <a:r>
              <a:t>Title Text</a:t>
            </a:r>
          </a:p>
        </p:txBody>
      </p:sp>
      <p:sp>
        <p:nvSpPr>
          <p:cNvPr id="453"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45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455" name="Subtitle Nullam quis risus eget urna mollis ornare vel eu leo. Cras justo odio, dapibus ac facilisis in, egestas."/>
          <p:cNvSpPr txBox="1">
            <a:spLocks noGrp="1"/>
          </p:cNvSpPr>
          <p:nvPr>
            <p:ph type="body" sz="quarter" idx="22"/>
          </p:nvPr>
        </p:nvSpPr>
        <p:spPr>
          <a:xfrm>
            <a:off x="1828800" y="10309273"/>
            <a:ext cx="8689827" cy="2035127"/>
          </a:xfrm>
          <a:prstGeom prst="rect">
            <a:avLst/>
          </a:prstGeom>
        </p:spPr>
        <p:txBody>
          <a:bodyPr numCol="1" spcCol="38100"/>
          <a:lstStyle>
            <a:lvl1pPr marL="0" indent="0">
              <a:spcBef>
                <a:spcPts val="0"/>
              </a:spcBef>
              <a:buSzTx/>
              <a:buNone/>
              <a:defRPr sz="4000" spc="-79"/>
            </a:lvl1pPr>
          </a:lstStyle>
          <a:p>
            <a:r>
              <a:t>Subtitle Nullam quis risus eget urna mollis ornare vel eu leo. Cras justo odio, dapibus ac facilisis in, egestas.</a:t>
            </a:r>
          </a:p>
        </p:txBody>
      </p:sp>
      <p:sp>
        <p:nvSpPr>
          <p:cNvPr id="456" name="Body Level One…"/>
          <p:cNvSpPr txBox="1">
            <a:spLocks noGrp="1"/>
          </p:cNvSpPr>
          <p:nvPr>
            <p:ph type="body" sz="quarter" idx="1"/>
          </p:nvPr>
        </p:nvSpPr>
        <p:spPr>
          <a:xfrm>
            <a:off x="11528187" y="10360338"/>
            <a:ext cx="11484213" cy="1932998"/>
          </a:xfrm>
          <a:prstGeom prst="rect">
            <a:avLst/>
          </a:prstGeom>
        </p:spPr>
        <p:txBody>
          <a:bodyPr numCol="1" spcCol="38100"/>
          <a:lstStyle>
            <a:lvl1pPr marL="0" indent="0">
              <a:spcBef>
                <a:spcPts val="3200"/>
              </a:spcBef>
              <a:buSzTx/>
              <a:buNone/>
              <a:defRPr sz="2800"/>
            </a:lvl1pPr>
            <a:lvl2pPr marL="0" indent="0">
              <a:spcBef>
                <a:spcPts val="3200"/>
              </a:spcBef>
              <a:buSzTx/>
              <a:buNone/>
              <a:defRPr sz="2800"/>
            </a:lvl2pPr>
            <a:lvl3pPr marL="0" indent="0">
              <a:spcBef>
                <a:spcPts val="3200"/>
              </a:spcBef>
              <a:buSzTx/>
              <a:buNone/>
              <a:defRPr sz="2800"/>
            </a:lvl3pPr>
            <a:lvl4pPr marL="0" indent="0">
              <a:spcBef>
                <a:spcPts val="3200"/>
              </a:spcBef>
              <a:buSzTx/>
              <a:buNone/>
              <a:defRPr sz="2800"/>
            </a:lvl4pPr>
            <a:lvl5pPr marL="0" indent="0">
              <a:spcBef>
                <a:spcPts val="3200"/>
              </a:spcBef>
              <a:buSzTx/>
              <a:buNone/>
              <a:defRPr sz="2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ubtitle &amp; Callout">
    <p:spTree>
      <p:nvGrpSpPr>
        <p:cNvPr id="1" name=""/>
        <p:cNvGrpSpPr/>
        <p:nvPr/>
      </p:nvGrpSpPr>
      <p:grpSpPr>
        <a:xfrm>
          <a:off x="0" y="0"/>
          <a:ext cx="0" cy="0"/>
          <a:chOff x="0" y="0"/>
          <a:chExt cx="0" cy="0"/>
        </a:xfrm>
      </p:grpSpPr>
      <p:sp>
        <p:nvSpPr>
          <p:cNvPr id="463" name="Title Text"/>
          <p:cNvSpPr txBox="1">
            <a:spLocks noGrp="1"/>
          </p:cNvSpPr>
          <p:nvPr>
            <p:ph type="title"/>
          </p:nvPr>
        </p:nvSpPr>
        <p:spPr>
          <a:xfrm>
            <a:off x="1828800" y="4822873"/>
            <a:ext cx="18623512" cy="7122943"/>
          </a:xfrm>
          <a:prstGeom prst="rect">
            <a:avLst/>
          </a:prstGeom>
        </p:spPr>
        <p:txBody>
          <a:bodyPr anchor="b"/>
          <a:lstStyle>
            <a:lvl1pPr>
              <a:defRPr sz="13200" cap="none" spc="-528"/>
            </a:lvl1pPr>
          </a:lstStyle>
          <a:p>
            <a:r>
              <a:t>Title Text</a:t>
            </a:r>
          </a:p>
        </p:txBody>
      </p:sp>
      <p:sp>
        <p:nvSpPr>
          <p:cNvPr id="464"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4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466" name="Body Level One…"/>
          <p:cNvSpPr txBox="1">
            <a:spLocks noGrp="1"/>
          </p:cNvSpPr>
          <p:nvPr>
            <p:ph type="body" sz="quarter" idx="1"/>
          </p:nvPr>
        </p:nvSpPr>
        <p:spPr>
          <a:xfrm>
            <a:off x="1828800" y="2389163"/>
            <a:ext cx="8689827" cy="1814733"/>
          </a:xfrm>
          <a:prstGeom prst="rect">
            <a:avLst/>
          </a:prstGeom>
        </p:spPr>
        <p:txBody>
          <a:bodyPr numCol="1" spcCol="38100"/>
          <a:lstStyle>
            <a:lvl1pPr marL="0" indent="0">
              <a:spcBef>
                <a:spcPts val="0"/>
              </a:spcBef>
              <a:buSzTx/>
              <a:buNone/>
              <a:defRPr sz="4000" spc="-79"/>
            </a:lvl1pPr>
            <a:lvl2pPr marL="0" indent="0">
              <a:spcBef>
                <a:spcPts val="0"/>
              </a:spcBef>
              <a:buSzTx/>
              <a:buNone/>
              <a:defRPr sz="4000" spc="-79"/>
            </a:lvl2pPr>
            <a:lvl3pPr marL="0" indent="0">
              <a:spcBef>
                <a:spcPts val="0"/>
              </a:spcBef>
              <a:buSzTx/>
              <a:buNone/>
              <a:defRPr sz="4000" spc="-79"/>
            </a:lvl3pPr>
            <a:lvl4pPr marL="0" indent="0">
              <a:spcBef>
                <a:spcPts val="0"/>
              </a:spcBef>
              <a:buSzTx/>
              <a:buNone/>
              <a:defRPr sz="4000" spc="-79"/>
            </a:lvl4pPr>
            <a:lvl5pPr marL="0" indent="0">
              <a:spcBef>
                <a:spcPts val="0"/>
              </a:spcBef>
              <a:buSzTx/>
              <a:buNone/>
              <a:defRPr sz="4000" spc="-79"/>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ubtitle &amp; Photo">
    <p:spTree>
      <p:nvGrpSpPr>
        <p:cNvPr id="1" name=""/>
        <p:cNvGrpSpPr/>
        <p:nvPr/>
      </p:nvGrpSpPr>
      <p:grpSpPr>
        <a:xfrm>
          <a:off x="0" y="0"/>
          <a:ext cx="0" cy="0"/>
          <a:chOff x="0" y="0"/>
          <a:chExt cx="0" cy="0"/>
        </a:xfrm>
      </p:grpSpPr>
      <p:sp>
        <p:nvSpPr>
          <p:cNvPr id="60" name="Placeholder--40pNeutral4k.jpg"/>
          <p:cNvSpPr>
            <a:spLocks noGrp="1"/>
          </p:cNvSpPr>
          <p:nvPr>
            <p:ph type="pic" idx="21"/>
          </p:nvPr>
        </p:nvSpPr>
        <p:spPr>
          <a:xfrm>
            <a:off x="8053697" y="0"/>
            <a:ext cx="24384001" cy="13716000"/>
          </a:xfrm>
          <a:prstGeom prst="rect">
            <a:avLst/>
          </a:prstGeom>
        </p:spPr>
        <p:txBody>
          <a:bodyPr lIns="91439" tIns="45719" rIns="91439" bIns="45719" numCol="1" spcCol="38100">
            <a:noAutofit/>
          </a:bodyPr>
          <a:lstStyle/>
          <a:p>
            <a:endParaRPr dirty="0"/>
          </a:p>
        </p:txBody>
      </p:sp>
      <p:sp>
        <p:nvSpPr>
          <p:cNvPr id="61" name="Cover Header Element"/>
          <p:cNvSpPr txBox="1">
            <a:spLocks noGrp="1"/>
          </p:cNvSpPr>
          <p:nvPr>
            <p:ph type="body" sz="quarter" idx="22"/>
          </p:nvPr>
        </p:nvSpPr>
        <p:spPr>
          <a:xfrm>
            <a:off x="1828800" y="1295400"/>
            <a:ext cx="8689827" cy="457200"/>
          </a:xfrm>
          <a:prstGeom prst="rect">
            <a:avLst/>
          </a:prstGeom>
        </p:spPr>
        <p:txBody>
          <a:bodyPr numCol="1" spcCol="38100" anchor="ctr"/>
          <a:lstStyle>
            <a:lvl1pPr marL="0" indent="0">
              <a:spcBef>
                <a:spcPts val="400"/>
              </a:spcBef>
              <a:buSzTx/>
              <a:buNone/>
              <a:defRPr sz="2100" cap="all" spc="209"/>
            </a:lvl1pPr>
          </a:lstStyle>
          <a:p>
            <a:r>
              <a:t>Cover Header Element</a:t>
            </a:r>
          </a:p>
        </p:txBody>
      </p:sp>
      <p:sp>
        <p:nvSpPr>
          <p:cNvPr id="62" name="Title Text"/>
          <p:cNvSpPr txBox="1">
            <a:spLocks noGrp="1"/>
          </p:cNvSpPr>
          <p:nvPr>
            <p:ph type="title"/>
          </p:nvPr>
        </p:nvSpPr>
        <p:spPr>
          <a:xfrm>
            <a:off x="1828800" y="3805310"/>
            <a:ext cx="12493773" cy="5486401"/>
          </a:xfrm>
          <a:prstGeom prst="rect">
            <a:avLst/>
          </a:prstGeom>
        </p:spPr>
        <p:txBody>
          <a:bodyPr anchor="b"/>
          <a:lstStyle>
            <a:lvl1pPr>
              <a:defRPr sz="13200" spc="-528"/>
            </a:lvl1pPr>
          </a:lstStyle>
          <a:p>
            <a:r>
              <a:t>Title Text</a:t>
            </a:r>
          </a:p>
        </p:txBody>
      </p:sp>
      <p:sp>
        <p:nvSpPr>
          <p:cNvPr id="63" name="Body Level One…"/>
          <p:cNvSpPr txBox="1">
            <a:spLocks noGrp="1"/>
          </p:cNvSpPr>
          <p:nvPr>
            <p:ph type="body" sz="quarter" idx="1"/>
          </p:nvPr>
        </p:nvSpPr>
        <p:spPr>
          <a:xfrm>
            <a:off x="1828800" y="9291710"/>
            <a:ext cx="10474653" cy="1636542"/>
          </a:xfrm>
          <a:prstGeom prst="rect">
            <a:avLst/>
          </a:prstGeom>
        </p:spPr>
        <p:txBody>
          <a:bodyPr numCol="1" spcCol="38100"/>
          <a:lstStyle>
            <a:lvl1pPr marL="0" indent="0">
              <a:spcBef>
                <a:spcPts val="0"/>
              </a:spcBef>
              <a:buSzTx/>
              <a:buNone/>
              <a:defRPr sz="4000" spc="-79"/>
            </a:lvl1pPr>
            <a:lvl2pPr marL="0" indent="0">
              <a:spcBef>
                <a:spcPts val="0"/>
              </a:spcBef>
              <a:buSzTx/>
              <a:buNone/>
              <a:defRPr sz="4000" spc="-79"/>
            </a:lvl2pPr>
            <a:lvl3pPr marL="0" indent="0">
              <a:spcBef>
                <a:spcPts val="0"/>
              </a:spcBef>
              <a:buSzTx/>
              <a:buNone/>
              <a:defRPr sz="4000" spc="-79"/>
            </a:lvl3pPr>
            <a:lvl4pPr marL="0" indent="0">
              <a:spcBef>
                <a:spcPts val="0"/>
              </a:spcBef>
              <a:buSzTx/>
              <a:buNone/>
              <a:defRPr sz="4000" spc="-79"/>
            </a:lvl4pPr>
            <a:lvl5pPr marL="0" indent="0">
              <a:spcBef>
                <a:spcPts val="0"/>
              </a:spcBef>
              <a:buSzTx/>
              <a:buNone/>
              <a:defRPr sz="4000" spc="-79"/>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aption &amp; Callout">
    <p:spTree>
      <p:nvGrpSpPr>
        <p:cNvPr id="1" name=""/>
        <p:cNvGrpSpPr/>
        <p:nvPr/>
      </p:nvGrpSpPr>
      <p:grpSpPr>
        <a:xfrm>
          <a:off x="0" y="0"/>
          <a:ext cx="0" cy="0"/>
          <a:chOff x="0" y="0"/>
          <a:chExt cx="0" cy="0"/>
        </a:xfrm>
      </p:grpSpPr>
      <p:sp>
        <p:nvSpPr>
          <p:cNvPr id="473"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474" name="Title Text"/>
          <p:cNvSpPr txBox="1">
            <a:spLocks noGrp="1"/>
          </p:cNvSpPr>
          <p:nvPr>
            <p:ph type="title"/>
          </p:nvPr>
        </p:nvSpPr>
        <p:spPr>
          <a:xfrm>
            <a:off x="10752921" y="2389163"/>
            <a:ext cx="12259479" cy="8937674"/>
          </a:xfrm>
          <a:prstGeom prst="rect">
            <a:avLst/>
          </a:prstGeom>
        </p:spPr>
        <p:txBody>
          <a:bodyPr anchor="ctr"/>
          <a:lstStyle>
            <a:lvl1pPr>
              <a:defRPr sz="13200" cap="none" spc="-528"/>
            </a:lvl1pPr>
          </a:lstStyle>
          <a:p>
            <a:r>
              <a:t>Title Text</a:t>
            </a:r>
          </a:p>
        </p:txBody>
      </p:sp>
      <p:sp>
        <p:nvSpPr>
          <p:cNvPr id="47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476" name="Body Level One…"/>
          <p:cNvSpPr txBox="1">
            <a:spLocks noGrp="1"/>
          </p:cNvSpPr>
          <p:nvPr>
            <p:ph type="body" sz="quarter" idx="1"/>
          </p:nvPr>
        </p:nvSpPr>
        <p:spPr>
          <a:xfrm>
            <a:off x="1828800" y="5441851"/>
            <a:ext cx="6905006" cy="5884986"/>
          </a:xfrm>
          <a:prstGeom prst="rect">
            <a:avLst/>
          </a:prstGeom>
        </p:spPr>
        <p:txBody>
          <a:bodyPr numCol="1" spcCol="38100"/>
          <a:lstStyle>
            <a:lvl1pPr marL="0" indent="0">
              <a:spcBef>
                <a:spcPts val="1800"/>
              </a:spcBef>
              <a:buSzTx/>
              <a:buNone/>
              <a:defRPr sz="2800"/>
            </a:lvl1pPr>
            <a:lvl2pPr marL="0" indent="0">
              <a:spcBef>
                <a:spcPts val="1800"/>
              </a:spcBef>
              <a:buSzTx/>
              <a:buNone/>
              <a:defRPr sz="2800"/>
            </a:lvl2pPr>
            <a:lvl3pPr marL="0" indent="0">
              <a:spcBef>
                <a:spcPts val="1800"/>
              </a:spcBef>
              <a:buSzTx/>
              <a:buNone/>
              <a:defRPr sz="2800"/>
            </a:lvl3pPr>
            <a:lvl4pPr marL="0" indent="0">
              <a:spcBef>
                <a:spcPts val="1800"/>
              </a:spcBef>
              <a:buSzTx/>
              <a:buNone/>
              <a:defRPr sz="2800"/>
            </a:lvl4pPr>
            <a:lvl5pPr marL="0" indent="0">
              <a:spcBef>
                <a:spcPts val="180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77" name="Subtitle Nullam quis risus eget urna mollis ornare vel eu leo."/>
          <p:cNvSpPr txBox="1">
            <a:spLocks noGrp="1"/>
          </p:cNvSpPr>
          <p:nvPr>
            <p:ph type="body" sz="quarter" idx="22"/>
          </p:nvPr>
        </p:nvSpPr>
        <p:spPr>
          <a:xfrm>
            <a:off x="1828800" y="2787747"/>
            <a:ext cx="6905006" cy="2433712"/>
          </a:xfrm>
          <a:prstGeom prst="rect">
            <a:avLst/>
          </a:prstGeom>
        </p:spPr>
        <p:txBody>
          <a:bodyPr numCol="1" spcCol="38100" anchor="b"/>
          <a:lstStyle>
            <a:lvl1pPr marL="0" indent="0">
              <a:spcBef>
                <a:spcPts val="0"/>
              </a:spcBef>
              <a:buSzTx/>
              <a:buNone/>
              <a:defRPr sz="4000" spc="-79"/>
            </a:lvl1pPr>
          </a:lstStyle>
          <a:p>
            <a:r>
              <a:t>Subtitle Nullam quis risus eget urna mollis ornare vel eu leo.</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484"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48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486" name="Body Level One…"/>
          <p:cNvSpPr txBox="1">
            <a:spLocks noGrp="1"/>
          </p:cNvSpPr>
          <p:nvPr>
            <p:ph type="body" idx="1"/>
          </p:nvPr>
        </p:nvSpPr>
        <p:spPr>
          <a:xfrm>
            <a:off x="1828800" y="2168769"/>
            <a:ext cx="18623512" cy="10396025"/>
          </a:xfrm>
          <a:prstGeom prst="rect">
            <a:avLst/>
          </a:prstGeom>
        </p:spPr>
        <p:txBody>
          <a:bodyPr numCol="1" spcCol="38100" anchor="ctr"/>
          <a:lstStyle>
            <a:lvl1pPr marL="0" indent="0">
              <a:lnSpc>
                <a:spcPct val="80000"/>
              </a:lnSpc>
              <a:spcBef>
                <a:spcPts val="0"/>
              </a:spcBef>
              <a:buSzTx/>
              <a:buNone/>
              <a:defRPr sz="13200" b="1" spc="-528"/>
            </a:lvl1pPr>
            <a:lvl2pPr marL="0" indent="0">
              <a:lnSpc>
                <a:spcPct val="80000"/>
              </a:lnSpc>
              <a:spcBef>
                <a:spcPts val="0"/>
              </a:spcBef>
              <a:buSzTx/>
              <a:buNone/>
              <a:defRPr sz="13200" b="1" spc="-528"/>
            </a:lvl2pPr>
            <a:lvl3pPr marL="0" indent="0">
              <a:lnSpc>
                <a:spcPct val="80000"/>
              </a:lnSpc>
              <a:spcBef>
                <a:spcPts val="0"/>
              </a:spcBef>
              <a:buSzTx/>
              <a:buNone/>
              <a:defRPr sz="13200" b="1" spc="-528"/>
            </a:lvl3pPr>
            <a:lvl4pPr marL="0" indent="0">
              <a:lnSpc>
                <a:spcPct val="80000"/>
              </a:lnSpc>
              <a:spcBef>
                <a:spcPts val="0"/>
              </a:spcBef>
              <a:buSzTx/>
              <a:buNone/>
              <a:defRPr sz="13200" b="1" spc="-528"/>
            </a:lvl4pPr>
            <a:lvl5pPr marL="0" indent="0">
              <a:lnSpc>
                <a:spcPct val="80000"/>
              </a:lnSpc>
              <a:spcBef>
                <a:spcPts val="0"/>
              </a:spcBef>
              <a:buSzTx/>
              <a:buNone/>
              <a:defRPr sz="13200" b="1" spc="-528"/>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493"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49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495" name="100%"/>
          <p:cNvSpPr txBox="1">
            <a:spLocks noGrp="1"/>
          </p:cNvSpPr>
          <p:nvPr>
            <p:ph type="body" sz="quarter" idx="22"/>
          </p:nvPr>
        </p:nvSpPr>
        <p:spPr>
          <a:xfrm>
            <a:off x="1828800" y="3186332"/>
            <a:ext cx="11378413" cy="4689232"/>
          </a:xfrm>
          <a:prstGeom prst="rect">
            <a:avLst/>
          </a:prstGeom>
        </p:spPr>
        <p:txBody>
          <a:bodyPr numCol="1" spcCol="38100"/>
          <a:lstStyle/>
          <a:p>
            <a:pPr marL="0" indent="0">
              <a:lnSpc>
                <a:spcPct val="60000"/>
              </a:lnSpc>
              <a:spcBef>
                <a:spcPts val="0"/>
              </a:spcBef>
              <a:buSzTx/>
              <a:buNone/>
              <a:defRPr sz="28800" b="1" cap="all" spc="-1152">
                <a:solidFill>
                  <a:srgbClr val="00A2FF"/>
                </a:solidFill>
              </a:defRPr>
            </a:pPr>
            <a:r>
              <a:t>100</a:t>
            </a:r>
            <a:r>
              <a:rPr baseline="31999"/>
              <a:t>%</a:t>
            </a:r>
          </a:p>
        </p:txBody>
      </p:sp>
      <p:sp>
        <p:nvSpPr>
          <p:cNvPr id="496" name="Body Level One…"/>
          <p:cNvSpPr txBox="1">
            <a:spLocks noGrp="1"/>
          </p:cNvSpPr>
          <p:nvPr>
            <p:ph type="body" sz="half" idx="1"/>
          </p:nvPr>
        </p:nvSpPr>
        <p:spPr>
          <a:xfrm>
            <a:off x="1828800" y="7256584"/>
            <a:ext cx="18623512" cy="4689232"/>
          </a:xfrm>
          <a:prstGeom prst="rect">
            <a:avLst/>
          </a:prstGeom>
        </p:spPr>
        <p:txBody>
          <a:bodyPr numCol="1" spcCol="38100"/>
          <a:lstStyle>
            <a:lvl1pPr marL="0" indent="0">
              <a:lnSpc>
                <a:spcPct val="80000"/>
              </a:lnSpc>
              <a:spcBef>
                <a:spcPts val="0"/>
              </a:spcBef>
              <a:buSzTx/>
              <a:buNone/>
              <a:defRPr sz="13200" b="1" spc="-528"/>
            </a:lvl1pPr>
            <a:lvl2pPr marL="0" indent="0">
              <a:lnSpc>
                <a:spcPct val="80000"/>
              </a:lnSpc>
              <a:spcBef>
                <a:spcPts val="0"/>
              </a:spcBef>
              <a:buSzTx/>
              <a:buNone/>
              <a:defRPr sz="13200" b="1" spc="-528"/>
            </a:lvl2pPr>
            <a:lvl3pPr marL="0" indent="0">
              <a:lnSpc>
                <a:spcPct val="80000"/>
              </a:lnSpc>
              <a:spcBef>
                <a:spcPts val="0"/>
              </a:spcBef>
              <a:buSzTx/>
              <a:buNone/>
              <a:defRPr sz="13200" b="1" spc="-528"/>
            </a:lvl3pPr>
            <a:lvl4pPr marL="0" indent="0">
              <a:lnSpc>
                <a:spcPct val="80000"/>
              </a:lnSpc>
              <a:spcBef>
                <a:spcPts val="0"/>
              </a:spcBef>
              <a:buSzTx/>
              <a:buNone/>
              <a:defRPr sz="13200" b="1" spc="-528"/>
            </a:lvl4pPr>
            <a:lvl5pPr marL="0" indent="0">
              <a:lnSpc>
                <a:spcPct val="80000"/>
              </a:lnSpc>
              <a:spcBef>
                <a:spcPts val="0"/>
              </a:spcBef>
              <a:buSzTx/>
              <a:buNone/>
              <a:defRPr sz="13200" b="1" spc="-528"/>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503"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50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505" name="Shape"/>
          <p:cNvSpPr/>
          <p:nvPr/>
        </p:nvSpPr>
        <p:spPr>
          <a:xfrm>
            <a:off x="1828799" y="2168769"/>
            <a:ext cx="1125610" cy="1017564"/>
          </a:xfrm>
          <a:custGeom>
            <a:avLst/>
            <a:gdLst/>
            <a:ahLst/>
            <a:cxnLst>
              <a:cxn ang="0">
                <a:pos x="wd2" y="hd2"/>
              </a:cxn>
              <a:cxn ang="5400000">
                <a:pos x="wd2" y="hd2"/>
              </a:cxn>
              <a:cxn ang="10800000">
                <a:pos x="wd2" y="hd2"/>
              </a:cxn>
              <a:cxn ang="16200000">
                <a:pos x="wd2" y="hd2"/>
              </a:cxn>
            </a:cxnLst>
            <a:rect l="0" t="0" r="r" b="b"/>
            <a:pathLst>
              <a:path w="21565" h="21600" extrusionOk="0">
                <a:moveTo>
                  <a:pt x="12941" y="21600"/>
                </a:moveTo>
                <a:lnTo>
                  <a:pt x="12941" y="11305"/>
                </a:lnTo>
                <a:cubicBezTo>
                  <a:pt x="12900" y="9824"/>
                  <a:pt x="13093" y="8434"/>
                  <a:pt x="13518" y="7133"/>
                </a:cubicBezTo>
                <a:cubicBezTo>
                  <a:pt x="13943" y="5832"/>
                  <a:pt x="14540" y="4688"/>
                  <a:pt x="15310" y="3701"/>
                </a:cubicBezTo>
                <a:cubicBezTo>
                  <a:pt x="16078" y="2715"/>
                  <a:pt x="17000" y="1896"/>
                  <a:pt x="18073" y="1245"/>
                </a:cubicBezTo>
                <a:cubicBezTo>
                  <a:pt x="19145" y="595"/>
                  <a:pt x="20310" y="180"/>
                  <a:pt x="21565" y="0"/>
                </a:cubicBezTo>
                <a:lnTo>
                  <a:pt x="21565" y="4441"/>
                </a:lnTo>
                <a:cubicBezTo>
                  <a:pt x="20026" y="5025"/>
                  <a:pt x="18973" y="5888"/>
                  <a:pt x="18407" y="7032"/>
                </a:cubicBezTo>
                <a:cubicBezTo>
                  <a:pt x="17840" y="8176"/>
                  <a:pt x="17557" y="9578"/>
                  <a:pt x="17557" y="11237"/>
                </a:cubicBezTo>
                <a:lnTo>
                  <a:pt x="21565" y="11237"/>
                </a:lnTo>
                <a:lnTo>
                  <a:pt x="21565" y="21600"/>
                </a:lnTo>
                <a:cubicBezTo>
                  <a:pt x="21565" y="21600"/>
                  <a:pt x="12941" y="21600"/>
                  <a:pt x="12941" y="21600"/>
                </a:cubicBezTo>
                <a:close/>
                <a:moveTo>
                  <a:pt x="6" y="21600"/>
                </a:moveTo>
                <a:lnTo>
                  <a:pt x="6" y="11305"/>
                </a:lnTo>
                <a:cubicBezTo>
                  <a:pt x="-35" y="9824"/>
                  <a:pt x="158" y="8434"/>
                  <a:pt x="583" y="7133"/>
                </a:cubicBezTo>
                <a:cubicBezTo>
                  <a:pt x="1008" y="5832"/>
                  <a:pt x="1605" y="4688"/>
                  <a:pt x="2374" y="3701"/>
                </a:cubicBezTo>
                <a:cubicBezTo>
                  <a:pt x="3143" y="2715"/>
                  <a:pt x="4064" y="1896"/>
                  <a:pt x="5138" y="1245"/>
                </a:cubicBezTo>
                <a:cubicBezTo>
                  <a:pt x="6210" y="595"/>
                  <a:pt x="7374" y="180"/>
                  <a:pt x="8629" y="0"/>
                </a:cubicBezTo>
                <a:lnTo>
                  <a:pt x="8629" y="4441"/>
                </a:lnTo>
                <a:cubicBezTo>
                  <a:pt x="7090" y="5025"/>
                  <a:pt x="6038" y="5888"/>
                  <a:pt x="5471" y="7032"/>
                </a:cubicBezTo>
                <a:cubicBezTo>
                  <a:pt x="4904" y="8176"/>
                  <a:pt x="4621" y="9578"/>
                  <a:pt x="4621" y="11237"/>
                </a:cubicBezTo>
                <a:lnTo>
                  <a:pt x="8629" y="11237"/>
                </a:lnTo>
                <a:lnTo>
                  <a:pt x="8629" y="21600"/>
                </a:lnTo>
                <a:cubicBezTo>
                  <a:pt x="8629" y="21600"/>
                  <a:pt x="6" y="21600"/>
                  <a:pt x="6" y="21600"/>
                </a:cubicBezTo>
                <a:close/>
              </a:path>
            </a:pathLst>
          </a:custGeom>
          <a:solidFill>
            <a:srgbClr val="E6E5E6"/>
          </a:solidFill>
          <a:ln w="12700">
            <a:miter lim="400000"/>
          </a:ln>
        </p:spPr>
        <p:txBody>
          <a:bodyPr lIns="38100" tIns="38100" rIns="38100" bIns="38100" anchor="ctr"/>
          <a:lstStyle/>
          <a:p>
            <a:pPr defTabSz="457200">
              <a:defRPr b="0">
                <a:solidFill>
                  <a:srgbClr val="252525"/>
                </a:solidFill>
                <a:effectLst>
                  <a:outerShdw blurRad="38100" dist="12700" dir="5400000" rotWithShape="0">
                    <a:srgbClr val="000000">
                      <a:alpha val="50000"/>
                    </a:srgbClr>
                  </a:outerShdw>
                </a:effectLst>
              </a:defRPr>
            </a:pPr>
            <a:endParaRPr dirty="0"/>
          </a:p>
        </p:txBody>
      </p:sp>
      <p:sp>
        <p:nvSpPr>
          <p:cNvPr id="506" name="— Attribution"/>
          <p:cNvSpPr txBox="1">
            <a:spLocks noGrp="1"/>
          </p:cNvSpPr>
          <p:nvPr>
            <p:ph type="body" sz="quarter" idx="22"/>
          </p:nvPr>
        </p:nvSpPr>
        <p:spPr>
          <a:xfrm>
            <a:off x="3183008" y="11326836"/>
            <a:ext cx="8345180" cy="1017565"/>
          </a:xfrm>
          <a:prstGeom prst="rect">
            <a:avLst/>
          </a:prstGeom>
        </p:spPr>
        <p:txBody>
          <a:bodyPr numCol="1" spcCol="38100"/>
          <a:lstStyle>
            <a:lvl1pPr marL="0" indent="0">
              <a:spcBef>
                <a:spcPts val="900"/>
              </a:spcBef>
              <a:buSzTx/>
              <a:buNone/>
              <a:defRPr sz="3000"/>
            </a:lvl1pPr>
          </a:lstStyle>
          <a:p>
            <a:r>
              <a:t>— Attribution</a:t>
            </a:r>
          </a:p>
        </p:txBody>
      </p:sp>
      <p:sp>
        <p:nvSpPr>
          <p:cNvPr id="507" name="Body Level One…"/>
          <p:cNvSpPr txBox="1">
            <a:spLocks noGrp="1"/>
          </p:cNvSpPr>
          <p:nvPr>
            <p:ph type="body" idx="1"/>
          </p:nvPr>
        </p:nvSpPr>
        <p:spPr>
          <a:xfrm>
            <a:off x="3183008" y="2168769"/>
            <a:ext cx="18044568" cy="8741899"/>
          </a:xfrm>
          <a:prstGeom prst="rect">
            <a:avLst/>
          </a:prstGeom>
        </p:spPr>
        <p:txBody>
          <a:bodyPr numCol="1" spcCol="38100"/>
          <a:lstStyle>
            <a:lvl1pPr marL="0" indent="0">
              <a:lnSpc>
                <a:spcPct val="80000"/>
              </a:lnSpc>
              <a:spcBef>
                <a:spcPts val="0"/>
              </a:spcBef>
              <a:buSzTx/>
              <a:buNone/>
              <a:defRPr sz="13200" b="1" spc="-528"/>
            </a:lvl1pPr>
            <a:lvl2pPr marL="0" indent="0">
              <a:lnSpc>
                <a:spcPct val="80000"/>
              </a:lnSpc>
              <a:spcBef>
                <a:spcPts val="0"/>
              </a:spcBef>
              <a:buSzTx/>
              <a:buNone/>
              <a:defRPr sz="13200" b="1" spc="-528"/>
            </a:lvl2pPr>
            <a:lvl3pPr marL="0" indent="0">
              <a:lnSpc>
                <a:spcPct val="80000"/>
              </a:lnSpc>
              <a:spcBef>
                <a:spcPts val="0"/>
              </a:spcBef>
              <a:buSzTx/>
              <a:buNone/>
              <a:defRPr sz="13200" b="1" spc="-528"/>
            </a:lvl3pPr>
            <a:lvl4pPr marL="0" indent="0">
              <a:lnSpc>
                <a:spcPct val="80000"/>
              </a:lnSpc>
              <a:spcBef>
                <a:spcPts val="0"/>
              </a:spcBef>
              <a:buSzTx/>
              <a:buNone/>
              <a:defRPr sz="13200" b="1" spc="-528"/>
            </a:lvl4pPr>
            <a:lvl5pPr marL="0" indent="0">
              <a:lnSpc>
                <a:spcPct val="80000"/>
              </a:lnSpc>
              <a:spcBef>
                <a:spcPts val="0"/>
              </a:spcBef>
              <a:buSzTx/>
              <a:buNone/>
              <a:defRPr sz="13200" b="1" spc="-528"/>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Myth vs Reality">
    <p:spTree>
      <p:nvGrpSpPr>
        <p:cNvPr id="1" name=""/>
        <p:cNvGrpSpPr/>
        <p:nvPr/>
      </p:nvGrpSpPr>
      <p:grpSpPr>
        <a:xfrm>
          <a:off x="0" y="0"/>
          <a:ext cx="0" cy="0"/>
          <a:chOff x="0" y="0"/>
          <a:chExt cx="0" cy="0"/>
        </a:xfrm>
      </p:grpSpPr>
      <p:sp>
        <p:nvSpPr>
          <p:cNvPr id="514"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51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516" name="Summary A"/>
          <p:cNvSpPr txBox="1">
            <a:spLocks noGrp="1"/>
          </p:cNvSpPr>
          <p:nvPr>
            <p:ph type="body" sz="quarter" idx="22"/>
          </p:nvPr>
        </p:nvSpPr>
        <p:spPr>
          <a:xfrm>
            <a:off x="1828800" y="3805310"/>
            <a:ext cx="9699388" cy="5486401"/>
          </a:xfrm>
          <a:prstGeom prst="rect">
            <a:avLst/>
          </a:prstGeom>
        </p:spPr>
        <p:txBody>
          <a:bodyPr numCol="1" spcCol="38100">
            <a:noAutofit/>
          </a:bodyPr>
          <a:lstStyle>
            <a:lvl1pPr marL="0" indent="0">
              <a:buSzTx/>
              <a:buNone/>
            </a:lvl1pPr>
          </a:lstStyle>
          <a:p>
            <a:r>
              <a:t>Summary A</a:t>
            </a:r>
          </a:p>
        </p:txBody>
      </p:sp>
      <p:sp>
        <p:nvSpPr>
          <p:cNvPr id="517" name="Myth"/>
          <p:cNvSpPr txBox="1">
            <a:spLocks noGrp="1"/>
          </p:cNvSpPr>
          <p:nvPr>
            <p:ph type="body" sz="quarter" idx="23"/>
          </p:nvPr>
        </p:nvSpPr>
        <p:spPr>
          <a:xfrm>
            <a:off x="1828800" y="2389163"/>
            <a:ext cx="9699388" cy="1416149"/>
          </a:xfrm>
          <a:prstGeom prst="rect">
            <a:avLst/>
          </a:prstGeom>
        </p:spPr>
        <p:txBody>
          <a:bodyPr numCol="1" spcCol="38100">
            <a:noAutofit/>
          </a:bodyPr>
          <a:lstStyle>
            <a:lvl1pPr marL="0" indent="0">
              <a:lnSpc>
                <a:spcPct val="80000"/>
              </a:lnSpc>
              <a:spcBef>
                <a:spcPts val="0"/>
              </a:spcBef>
              <a:buSzTx/>
              <a:buNone/>
              <a:defRPr sz="7200" b="1" cap="all"/>
            </a:lvl1pPr>
          </a:lstStyle>
          <a:p>
            <a:r>
              <a:t>Myth</a:t>
            </a:r>
          </a:p>
        </p:txBody>
      </p:sp>
      <p:sp>
        <p:nvSpPr>
          <p:cNvPr id="518" name="Summary B"/>
          <p:cNvSpPr txBox="1">
            <a:spLocks noGrp="1"/>
          </p:cNvSpPr>
          <p:nvPr>
            <p:ph type="body" sz="quarter" idx="24"/>
          </p:nvPr>
        </p:nvSpPr>
        <p:spPr>
          <a:xfrm>
            <a:off x="13313012" y="3805310"/>
            <a:ext cx="9699388" cy="5486401"/>
          </a:xfrm>
          <a:prstGeom prst="rect">
            <a:avLst/>
          </a:prstGeom>
        </p:spPr>
        <p:txBody>
          <a:bodyPr numCol="1" spcCol="38100">
            <a:noAutofit/>
          </a:bodyPr>
          <a:lstStyle>
            <a:lvl1pPr marL="0" indent="0">
              <a:buSzTx/>
              <a:buNone/>
            </a:lvl1pPr>
          </a:lstStyle>
          <a:p>
            <a:r>
              <a:t>Summary B</a:t>
            </a:r>
          </a:p>
        </p:txBody>
      </p:sp>
      <p:sp>
        <p:nvSpPr>
          <p:cNvPr id="519" name="Reality"/>
          <p:cNvSpPr txBox="1">
            <a:spLocks noGrp="1"/>
          </p:cNvSpPr>
          <p:nvPr>
            <p:ph type="body" sz="quarter" idx="25"/>
          </p:nvPr>
        </p:nvSpPr>
        <p:spPr>
          <a:xfrm>
            <a:off x="13313012" y="2389163"/>
            <a:ext cx="9699388" cy="1416149"/>
          </a:xfrm>
          <a:prstGeom prst="rect">
            <a:avLst/>
          </a:prstGeom>
        </p:spPr>
        <p:txBody>
          <a:bodyPr numCol="1" spcCol="38100">
            <a:noAutofit/>
          </a:bodyPr>
          <a:lstStyle>
            <a:lvl1pPr marL="0" indent="0">
              <a:lnSpc>
                <a:spcPct val="80000"/>
              </a:lnSpc>
              <a:spcBef>
                <a:spcPts val="0"/>
              </a:spcBef>
              <a:buSzTx/>
              <a:buNone/>
              <a:defRPr sz="7200" b="1" cap="all"/>
            </a:lvl1pPr>
          </a:lstStyle>
          <a:p>
            <a:r>
              <a:t>Reality</a:t>
            </a:r>
          </a:p>
        </p:txBody>
      </p:sp>
      <p:sp>
        <p:nvSpPr>
          <p:cNvPr id="520" name="Synopsis Capline:…"/>
          <p:cNvSpPr txBox="1">
            <a:spLocks noGrp="1"/>
          </p:cNvSpPr>
          <p:nvPr>
            <p:ph type="body" sz="quarter" idx="26"/>
          </p:nvPr>
        </p:nvSpPr>
        <p:spPr>
          <a:xfrm>
            <a:off x="1828800" y="9910689"/>
            <a:ext cx="9699388" cy="2433712"/>
          </a:xfrm>
          <a:prstGeom prst="rect">
            <a:avLst/>
          </a:prstGeom>
        </p:spPr>
        <p:txBody>
          <a:bodyPr numCol="1" spcCol="38100" anchor="b"/>
          <a:lstStyle/>
          <a:p>
            <a:pPr marL="0" indent="0">
              <a:lnSpc>
                <a:spcPct val="80000"/>
              </a:lnSpc>
              <a:spcBef>
                <a:spcPts val="0"/>
              </a:spcBef>
              <a:buSzTx/>
              <a:buNone/>
              <a:defRPr sz="2400" cap="all" spc="239">
                <a:solidFill>
                  <a:srgbClr val="7F807F"/>
                </a:solidFill>
              </a:defRPr>
            </a:pPr>
            <a:r>
              <a:t>Synopsis Capline:</a:t>
            </a:r>
          </a:p>
          <a:p>
            <a:pPr marL="0" indent="0">
              <a:spcBef>
                <a:spcPts val="1800"/>
              </a:spcBef>
              <a:buSzTx/>
              <a:buNone/>
              <a:defRPr sz="2800"/>
            </a:pPr>
            <a:r>
              <a:t>Lorem ipsum dolor sit amet, consectetur adipiscing elit. Aenean lacinia bibendum nulla sed consectetur.</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hen vs Now">
    <p:spTree>
      <p:nvGrpSpPr>
        <p:cNvPr id="1" name=""/>
        <p:cNvGrpSpPr/>
        <p:nvPr/>
      </p:nvGrpSpPr>
      <p:grpSpPr>
        <a:xfrm>
          <a:off x="0" y="0"/>
          <a:ext cx="0" cy="0"/>
          <a:chOff x="0" y="0"/>
          <a:chExt cx="0" cy="0"/>
        </a:xfrm>
      </p:grpSpPr>
      <p:sp>
        <p:nvSpPr>
          <p:cNvPr id="527"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52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529" name="Summary Points A"/>
          <p:cNvSpPr txBox="1">
            <a:spLocks noGrp="1"/>
          </p:cNvSpPr>
          <p:nvPr>
            <p:ph type="body" sz="quarter" idx="22"/>
          </p:nvPr>
        </p:nvSpPr>
        <p:spPr>
          <a:xfrm>
            <a:off x="1828800" y="6858000"/>
            <a:ext cx="9699388" cy="5486401"/>
          </a:xfrm>
          <a:prstGeom prst="rect">
            <a:avLst/>
          </a:prstGeom>
        </p:spPr>
        <p:txBody>
          <a:bodyPr numCol="1" spcCol="38100">
            <a:noAutofit/>
          </a:bodyPr>
          <a:lstStyle>
            <a:lvl1pPr marL="0" indent="0">
              <a:lnSpc>
                <a:spcPct val="90000"/>
              </a:lnSpc>
              <a:spcBef>
                <a:spcPts val="2400"/>
              </a:spcBef>
              <a:buSzTx/>
              <a:buNone/>
            </a:lvl1pPr>
          </a:lstStyle>
          <a:p>
            <a:r>
              <a:t>Summary Points A</a:t>
            </a:r>
          </a:p>
        </p:txBody>
      </p:sp>
      <p:sp>
        <p:nvSpPr>
          <p:cNvPr id="530" name="2003"/>
          <p:cNvSpPr txBox="1">
            <a:spLocks noGrp="1"/>
          </p:cNvSpPr>
          <p:nvPr>
            <p:ph type="body" sz="quarter" idx="23"/>
          </p:nvPr>
        </p:nvSpPr>
        <p:spPr>
          <a:xfrm>
            <a:off x="1828800" y="4424289"/>
            <a:ext cx="9699388" cy="2035128"/>
          </a:xfrm>
          <a:prstGeom prst="rect">
            <a:avLst/>
          </a:prstGeom>
        </p:spPr>
        <p:txBody>
          <a:bodyPr numCol="1" spcCol="38100" anchor="ctr">
            <a:noAutofit/>
          </a:bodyPr>
          <a:lstStyle>
            <a:lvl1pPr marL="0" indent="0">
              <a:lnSpc>
                <a:spcPct val="80000"/>
              </a:lnSpc>
              <a:spcBef>
                <a:spcPts val="0"/>
              </a:spcBef>
              <a:buSzTx/>
              <a:buNone/>
              <a:defRPr sz="13200" b="1" cap="all" spc="-528"/>
            </a:lvl1pPr>
          </a:lstStyle>
          <a:p>
            <a:r>
              <a:t>2003</a:t>
            </a:r>
          </a:p>
        </p:txBody>
      </p:sp>
      <p:sp>
        <p:nvSpPr>
          <p:cNvPr id="531" name="Summary Points B"/>
          <p:cNvSpPr txBox="1">
            <a:spLocks noGrp="1"/>
          </p:cNvSpPr>
          <p:nvPr>
            <p:ph type="body" sz="quarter" idx="24"/>
          </p:nvPr>
        </p:nvSpPr>
        <p:spPr>
          <a:xfrm>
            <a:off x="13313012" y="6858000"/>
            <a:ext cx="9699388" cy="5486401"/>
          </a:xfrm>
          <a:prstGeom prst="rect">
            <a:avLst/>
          </a:prstGeom>
        </p:spPr>
        <p:txBody>
          <a:bodyPr numCol="1" spcCol="38100">
            <a:noAutofit/>
          </a:bodyPr>
          <a:lstStyle>
            <a:lvl1pPr marL="0" indent="0">
              <a:lnSpc>
                <a:spcPct val="90000"/>
              </a:lnSpc>
              <a:spcBef>
                <a:spcPts val="2400"/>
              </a:spcBef>
              <a:buSzTx/>
              <a:buNone/>
            </a:lvl1pPr>
          </a:lstStyle>
          <a:p>
            <a:r>
              <a:t>Summary Points B</a:t>
            </a:r>
          </a:p>
        </p:txBody>
      </p:sp>
      <p:sp>
        <p:nvSpPr>
          <p:cNvPr id="532" name="2020"/>
          <p:cNvSpPr txBox="1">
            <a:spLocks noGrp="1"/>
          </p:cNvSpPr>
          <p:nvPr>
            <p:ph type="body" sz="quarter" idx="25"/>
          </p:nvPr>
        </p:nvSpPr>
        <p:spPr>
          <a:xfrm>
            <a:off x="13313012" y="4424289"/>
            <a:ext cx="9699388" cy="2035128"/>
          </a:xfrm>
          <a:prstGeom prst="rect">
            <a:avLst/>
          </a:prstGeom>
        </p:spPr>
        <p:txBody>
          <a:bodyPr numCol="1" spcCol="38100" anchor="ctr">
            <a:noAutofit/>
          </a:bodyPr>
          <a:lstStyle>
            <a:lvl1pPr marL="0" indent="0">
              <a:lnSpc>
                <a:spcPct val="80000"/>
              </a:lnSpc>
              <a:spcBef>
                <a:spcPts val="0"/>
              </a:spcBef>
              <a:buSzTx/>
              <a:buNone/>
              <a:defRPr sz="13200" b="1" cap="all" spc="-528"/>
            </a:lvl1pPr>
          </a:lstStyle>
          <a:p>
            <a:r>
              <a:t>2020</a:t>
            </a:r>
          </a:p>
        </p:txBody>
      </p:sp>
      <p:sp>
        <p:nvSpPr>
          <p:cNvPr id="533"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540"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5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542" name="True.…"/>
          <p:cNvSpPr txBox="1">
            <a:spLocks noGrp="1"/>
          </p:cNvSpPr>
          <p:nvPr>
            <p:ph type="body" sz="quarter" idx="22"/>
          </p:nvPr>
        </p:nvSpPr>
        <p:spPr>
          <a:xfrm>
            <a:off x="1828800" y="9512103"/>
            <a:ext cx="9699388" cy="2832298"/>
          </a:xfrm>
          <a:prstGeom prst="rect">
            <a:avLst/>
          </a:prstGeom>
        </p:spPr>
        <p:txBody>
          <a:bodyPr numCol="1" spcCol="38100" anchor="b"/>
          <a:lstStyle/>
          <a:p>
            <a:pPr marL="0" indent="0">
              <a:lnSpc>
                <a:spcPct val="80000"/>
              </a:lnSpc>
              <a:spcBef>
                <a:spcPts val="0"/>
              </a:spcBef>
              <a:buSzTx/>
              <a:buNone/>
              <a:defRPr sz="4400" cap="all" spc="439">
                <a:solidFill>
                  <a:srgbClr val="00A2FF"/>
                </a:solidFill>
              </a:defRPr>
            </a:pPr>
            <a:r>
              <a:t>True.</a:t>
            </a:r>
          </a:p>
          <a:p>
            <a:pPr marL="0" indent="0">
              <a:spcBef>
                <a:spcPts val="1800"/>
              </a:spcBef>
              <a:buSzTx/>
              <a:buNone/>
              <a:defRPr sz="2800"/>
            </a:pPr>
            <a:r>
              <a:t>Lorem ipsum dolor sit amet, consectetur adipiscing elit. Aenean lacinia bibendum nulla sed consectetur. Aenean lacinia bibendum nulla sed consectetur.</a:t>
            </a:r>
          </a:p>
        </p:txBody>
      </p:sp>
      <p:sp>
        <p:nvSpPr>
          <p:cNvPr id="543" name="True or False?"/>
          <p:cNvSpPr txBox="1">
            <a:spLocks noGrp="1"/>
          </p:cNvSpPr>
          <p:nvPr>
            <p:ph type="body" sz="quarter" idx="23"/>
          </p:nvPr>
        </p:nvSpPr>
        <p:spPr>
          <a:xfrm>
            <a:off x="1828800" y="2552797"/>
            <a:ext cx="2868168" cy="469901"/>
          </a:xfrm>
          <a:prstGeom prst="rect">
            <a:avLst/>
          </a:prstGeom>
        </p:spPr>
        <p:txBody>
          <a:bodyPr wrap="none" numCol="1" spcCol="38100" anchor="ctr">
            <a:spAutoFit/>
          </a:bodyPr>
          <a:lstStyle>
            <a:lvl1pPr marL="0" indent="0">
              <a:lnSpc>
                <a:spcPct val="80000"/>
              </a:lnSpc>
              <a:spcBef>
                <a:spcPts val="0"/>
              </a:spcBef>
              <a:buSzTx/>
              <a:buNone/>
              <a:defRPr sz="2400" cap="all" spc="239">
                <a:solidFill>
                  <a:srgbClr val="7F807F"/>
                </a:solidFill>
              </a:defRPr>
            </a:lvl1pPr>
          </a:lstStyle>
          <a:p>
            <a:r>
              <a:t>True or False?</a:t>
            </a:r>
          </a:p>
        </p:txBody>
      </p:sp>
      <p:sp>
        <p:nvSpPr>
          <p:cNvPr id="544" name="Body Level One…"/>
          <p:cNvSpPr txBox="1">
            <a:spLocks noGrp="1"/>
          </p:cNvSpPr>
          <p:nvPr>
            <p:ph type="body" sz="half" idx="1"/>
          </p:nvPr>
        </p:nvSpPr>
        <p:spPr>
          <a:xfrm>
            <a:off x="1828800" y="2787747"/>
            <a:ext cx="18623512" cy="6503964"/>
          </a:xfrm>
          <a:prstGeom prst="rect">
            <a:avLst/>
          </a:prstGeom>
        </p:spPr>
        <p:txBody>
          <a:bodyPr numCol="1" spcCol="38100"/>
          <a:lstStyle>
            <a:lvl1pPr marL="0" indent="0">
              <a:lnSpc>
                <a:spcPct val="80000"/>
              </a:lnSpc>
              <a:spcBef>
                <a:spcPts val="0"/>
              </a:spcBef>
              <a:buSzTx/>
              <a:buNone/>
              <a:defRPr sz="13200" b="1" spc="-528"/>
            </a:lvl1pPr>
            <a:lvl2pPr marL="0" indent="0">
              <a:lnSpc>
                <a:spcPct val="80000"/>
              </a:lnSpc>
              <a:spcBef>
                <a:spcPts val="0"/>
              </a:spcBef>
              <a:buSzTx/>
              <a:buNone/>
              <a:defRPr sz="13200" b="1" spc="-528"/>
            </a:lvl2pPr>
            <a:lvl3pPr marL="0" indent="0">
              <a:lnSpc>
                <a:spcPct val="80000"/>
              </a:lnSpc>
              <a:spcBef>
                <a:spcPts val="0"/>
              </a:spcBef>
              <a:buSzTx/>
              <a:buNone/>
              <a:defRPr sz="13200" b="1" spc="-528"/>
            </a:lvl3pPr>
            <a:lvl4pPr marL="0" indent="0">
              <a:lnSpc>
                <a:spcPct val="80000"/>
              </a:lnSpc>
              <a:spcBef>
                <a:spcPts val="0"/>
              </a:spcBef>
              <a:buSzTx/>
              <a:buNone/>
              <a:defRPr sz="13200" b="1" spc="-528"/>
            </a:lvl4pPr>
            <a:lvl5pPr marL="0" indent="0">
              <a:lnSpc>
                <a:spcPct val="80000"/>
              </a:lnSpc>
              <a:spcBef>
                <a:spcPts val="0"/>
              </a:spcBef>
              <a:buSzTx/>
              <a:buNone/>
              <a:defRPr sz="13200" b="1" spc="-528"/>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ercentage Comp. &amp; Contrast">
    <p:spTree>
      <p:nvGrpSpPr>
        <p:cNvPr id="1" name=""/>
        <p:cNvGrpSpPr/>
        <p:nvPr/>
      </p:nvGrpSpPr>
      <p:grpSpPr>
        <a:xfrm>
          <a:off x="0" y="0"/>
          <a:ext cx="0" cy="0"/>
          <a:chOff x="0" y="0"/>
          <a:chExt cx="0" cy="0"/>
        </a:xfrm>
      </p:grpSpPr>
      <p:sp>
        <p:nvSpPr>
          <p:cNvPr id="566"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567" name="Title Text"/>
          <p:cNvSpPr txBox="1">
            <a:spLocks noGrp="1"/>
          </p:cNvSpPr>
          <p:nvPr>
            <p:ph type="title"/>
          </p:nvPr>
        </p:nvSpPr>
        <p:spPr>
          <a:prstGeom prst="rect">
            <a:avLst/>
          </a:prstGeom>
        </p:spPr>
        <p:txBody>
          <a:bodyPr/>
          <a:lstStyle/>
          <a:p>
            <a:r>
              <a:t>Title Text</a:t>
            </a:r>
          </a:p>
        </p:txBody>
      </p:sp>
      <p:sp>
        <p:nvSpPr>
          <p:cNvPr id="5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569" name="68%"/>
          <p:cNvSpPr txBox="1">
            <a:spLocks noGrp="1"/>
          </p:cNvSpPr>
          <p:nvPr>
            <p:ph type="body" sz="quarter" idx="22"/>
          </p:nvPr>
        </p:nvSpPr>
        <p:spPr>
          <a:xfrm>
            <a:off x="1828800" y="4424289"/>
            <a:ext cx="6905003" cy="3022601"/>
          </a:xfrm>
          <a:prstGeom prst="rect">
            <a:avLst/>
          </a:prstGeom>
        </p:spPr>
        <p:txBody>
          <a:bodyPr numCol="1" spcCol="38100">
            <a:spAutoFit/>
          </a:bodyPr>
          <a:lstStyle/>
          <a:p>
            <a:pPr marL="0" indent="0">
              <a:lnSpc>
                <a:spcPct val="60000"/>
              </a:lnSpc>
              <a:spcBef>
                <a:spcPts val="0"/>
              </a:spcBef>
              <a:buSzTx/>
              <a:buNone/>
              <a:defRPr sz="19200" cap="all" spc="-768">
                <a:latin typeface="Proxima Nova Semibold"/>
                <a:ea typeface="Proxima Nova Semibold"/>
                <a:cs typeface="Proxima Nova Semibold"/>
                <a:sym typeface="Proxima Nova Semibold"/>
              </a:defRPr>
            </a:pPr>
            <a:r>
              <a:t>68</a:t>
            </a:r>
            <a:r>
              <a:rPr baseline="31999"/>
              <a:t>%</a:t>
            </a:r>
          </a:p>
        </p:txBody>
      </p:sp>
      <p:sp>
        <p:nvSpPr>
          <p:cNvPr id="570" name="Text A"/>
          <p:cNvSpPr txBox="1">
            <a:spLocks noGrp="1"/>
          </p:cNvSpPr>
          <p:nvPr>
            <p:ph type="body" sz="quarter" idx="23"/>
          </p:nvPr>
        </p:nvSpPr>
        <p:spPr>
          <a:xfrm>
            <a:off x="1828800" y="8672732"/>
            <a:ext cx="9906000" cy="3671669"/>
          </a:xfrm>
          <a:prstGeom prst="rect">
            <a:avLst/>
          </a:prstGeom>
        </p:spPr>
        <p:txBody>
          <a:bodyPr numCol="1" spcCol="38100">
            <a:noAutofit/>
          </a:bodyPr>
          <a:lstStyle>
            <a:lvl1pPr marL="0" indent="0">
              <a:buSzTx/>
              <a:buNone/>
            </a:lvl1pPr>
          </a:lstStyle>
          <a:p>
            <a:r>
              <a:t>Text A</a:t>
            </a:r>
          </a:p>
        </p:txBody>
      </p:sp>
      <p:sp>
        <p:nvSpPr>
          <p:cNvPr id="571" name="Heading A"/>
          <p:cNvSpPr txBox="1">
            <a:spLocks noGrp="1"/>
          </p:cNvSpPr>
          <p:nvPr>
            <p:ph type="body" sz="quarter" idx="24"/>
          </p:nvPr>
        </p:nvSpPr>
        <p:spPr>
          <a:xfrm>
            <a:off x="1828800" y="7256584"/>
            <a:ext cx="9906000" cy="1416149"/>
          </a:xfrm>
          <a:prstGeom prst="rect">
            <a:avLst/>
          </a:prstGeom>
        </p:spPr>
        <p:txBody>
          <a:bodyPr numCol="1" spcCol="38100">
            <a:noAutofit/>
          </a:bodyPr>
          <a:lstStyle>
            <a:lvl1pPr marL="0" indent="0">
              <a:lnSpc>
                <a:spcPct val="80000"/>
              </a:lnSpc>
              <a:spcBef>
                <a:spcPts val="0"/>
              </a:spcBef>
              <a:buSzTx/>
              <a:buNone/>
              <a:defRPr sz="4400" b="1" cap="all"/>
            </a:lvl1pPr>
          </a:lstStyle>
          <a:p>
            <a:r>
              <a:t>Heading A</a:t>
            </a:r>
          </a:p>
        </p:txBody>
      </p:sp>
      <p:sp>
        <p:nvSpPr>
          <p:cNvPr id="572" name="Text B"/>
          <p:cNvSpPr txBox="1">
            <a:spLocks noGrp="1"/>
          </p:cNvSpPr>
          <p:nvPr>
            <p:ph type="body" sz="quarter" idx="25"/>
          </p:nvPr>
        </p:nvSpPr>
        <p:spPr>
          <a:xfrm>
            <a:off x="13106400" y="8672732"/>
            <a:ext cx="9906000" cy="3671669"/>
          </a:xfrm>
          <a:prstGeom prst="rect">
            <a:avLst/>
          </a:prstGeom>
        </p:spPr>
        <p:txBody>
          <a:bodyPr numCol="1" spcCol="38100">
            <a:noAutofit/>
          </a:bodyPr>
          <a:lstStyle>
            <a:lvl1pPr marL="0" indent="0">
              <a:buSzTx/>
              <a:buNone/>
            </a:lvl1pPr>
          </a:lstStyle>
          <a:p>
            <a:r>
              <a:t>Text B</a:t>
            </a:r>
          </a:p>
        </p:txBody>
      </p:sp>
      <p:sp>
        <p:nvSpPr>
          <p:cNvPr id="573" name="Heading B"/>
          <p:cNvSpPr txBox="1">
            <a:spLocks noGrp="1"/>
          </p:cNvSpPr>
          <p:nvPr>
            <p:ph type="body" sz="quarter" idx="26"/>
          </p:nvPr>
        </p:nvSpPr>
        <p:spPr>
          <a:xfrm>
            <a:off x="13106400" y="7256584"/>
            <a:ext cx="9906000" cy="1416149"/>
          </a:xfrm>
          <a:prstGeom prst="rect">
            <a:avLst/>
          </a:prstGeom>
        </p:spPr>
        <p:txBody>
          <a:bodyPr numCol="1" spcCol="38100">
            <a:noAutofit/>
          </a:bodyPr>
          <a:lstStyle>
            <a:lvl1pPr marL="0" indent="0">
              <a:lnSpc>
                <a:spcPct val="80000"/>
              </a:lnSpc>
              <a:spcBef>
                <a:spcPts val="0"/>
              </a:spcBef>
              <a:buSzTx/>
              <a:buNone/>
              <a:defRPr sz="4400" b="1" cap="all"/>
            </a:lvl1pPr>
          </a:lstStyle>
          <a:p>
            <a:r>
              <a:t>Heading B</a:t>
            </a:r>
          </a:p>
        </p:txBody>
      </p:sp>
      <p:sp>
        <p:nvSpPr>
          <p:cNvPr id="574" name="42%"/>
          <p:cNvSpPr txBox="1">
            <a:spLocks noGrp="1"/>
          </p:cNvSpPr>
          <p:nvPr>
            <p:ph type="body" sz="quarter" idx="27"/>
          </p:nvPr>
        </p:nvSpPr>
        <p:spPr>
          <a:xfrm>
            <a:off x="13106400" y="4424289"/>
            <a:ext cx="6905003" cy="3022601"/>
          </a:xfrm>
          <a:prstGeom prst="rect">
            <a:avLst/>
          </a:prstGeom>
        </p:spPr>
        <p:txBody>
          <a:bodyPr numCol="1" spcCol="38100">
            <a:spAutoFit/>
          </a:bodyPr>
          <a:lstStyle/>
          <a:p>
            <a:pPr marL="0" indent="0">
              <a:lnSpc>
                <a:spcPct val="60000"/>
              </a:lnSpc>
              <a:spcBef>
                <a:spcPts val="0"/>
              </a:spcBef>
              <a:buSzTx/>
              <a:buNone/>
              <a:defRPr sz="19200" cap="all" spc="-768">
                <a:latin typeface="Proxima Nova Semibold"/>
                <a:ea typeface="Proxima Nova Semibold"/>
                <a:cs typeface="Proxima Nova Semibold"/>
                <a:sym typeface="Proxima Nova Semibold"/>
              </a:defRPr>
            </a:pPr>
            <a:r>
              <a:t>42</a:t>
            </a:r>
            <a:r>
              <a:rPr baseline="31999"/>
              <a:t>%</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Compare &amp; Contrast">
    <p:spTree>
      <p:nvGrpSpPr>
        <p:cNvPr id="1" name=""/>
        <p:cNvGrpSpPr/>
        <p:nvPr/>
      </p:nvGrpSpPr>
      <p:grpSpPr>
        <a:xfrm>
          <a:off x="0" y="0"/>
          <a:ext cx="0" cy="0"/>
          <a:chOff x="0" y="0"/>
          <a:chExt cx="0" cy="0"/>
        </a:xfrm>
      </p:grpSpPr>
      <p:sp>
        <p:nvSpPr>
          <p:cNvPr id="581"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58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583" name="Text A"/>
          <p:cNvSpPr txBox="1">
            <a:spLocks noGrp="1"/>
          </p:cNvSpPr>
          <p:nvPr>
            <p:ph type="body" sz="quarter" idx="22"/>
          </p:nvPr>
        </p:nvSpPr>
        <p:spPr>
          <a:xfrm>
            <a:off x="1828800" y="9690295"/>
            <a:ext cx="9906000" cy="2654105"/>
          </a:xfrm>
          <a:prstGeom prst="rect">
            <a:avLst/>
          </a:prstGeom>
        </p:spPr>
        <p:txBody>
          <a:bodyPr numCol="1" spcCol="38100">
            <a:noAutofit/>
          </a:bodyPr>
          <a:lstStyle>
            <a:lvl1pPr marL="0" indent="0">
              <a:buSzTx/>
              <a:buNone/>
            </a:lvl1pPr>
          </a:lstStyle>
          <a:p>
            <a:r>
              <a:t>Text A</a:t>
            </a:r>
          </a:p>
        </p:txBody>
      </p:sp>
      <p:sp>
        <p:nvSpPr>
          <p:cNvPr id="584" name="Heading A"/>
          <p:cNvSpPr txBox="1">
            <a:spLocks noGrp="1"/>
          </p:cNvSpPr>
          <p:nvPr>
            <p:ph type="body" sz="quarter" idx="23"/>
          </p:nvPr>
        </p:nvSpPr>
        <p:spPr>
          <a:xfrm>
            <a:off x="1828800" y="8274147"/>
            <a:ext cx="9906000" cy="1416149"/>
          </a:xfrm>
          <a:prstGeom prst="rect">
            <a:avLst/>
          </a:prstGeom>
        </p:spPr>
        <p:txBody>
          <a:bodyPr numCol="1" spcCol="38100" anchor="b">
            <a:noAutofit/>
          </a:bodyPr>
          <a:lstStyle>
            <a:lvl1pPr marL="0" indent="0">
              <a:lnSpc>
                <a:spcPct val="80000"/>
              </a:lnSpc>
              <a:spcBef>
                <a:spcPts val="0"/>
              </a:spcBef>
              <a:buSzTx/>
              <a:buNone/>
              <a:defRPr sz="4400" b="1" cap="all"/>
            </a:lvl1pPr>
          </a:lstStyle>
          <a:p>
            <a:r>
              <a:t>Heading A</a:t>
            </a:r>
          </a:p>
        </p:txBody>
      </p:sp>
      <p:sp>
        <p:nvSpPr>
          <p:cNvPr id="585" name="Text B"/>
          <p:cNvSpPr txBox="1">
            <a:spLocks noGrp="1"/>
          </p:cNvSpPr>
          <p:nvPr>
            <p:ph type="body" sz="quarter" idx="24"/>
          </p:nvPr>
        </p:nvSpPr>
        <p:spPr>
          <a:xfrm>
            <a:off x="13106400" y="9690295"/>
            <a:ext cx="9906000" cy="2654105"/>
          </a:xfrm>
          <a:prstGeom prst="rect">
            <a:avLst/>
          </a:prstGeom>
        </p:spPr>
        <p:txBody>
          <a:bodyPr numCol="1" spcCol="38100">
            <a:noAutofit/>
          </a:bodyPr>
          <a:lstStyle>
            <a:lvl1pPr marL="0" indent="0">
              <a:buSzTx/>
              <a:buNone/>
            </a:lvl1pPr>
          </a:lstStyle>
          <a:p>
            <a:r>
              <a:t>Text B</a:t>
            </a:r>
          </a:p>
        </p:txBody>
      </p:sp>
      <p:sp>
        <p:nvSpPr>
          <p:cNvPr id="586" name="Heading B"/>
          <p:cNvSpPr txBox="1">
            <a:spLocks noGrp="1"/>
          </p:cNvSpPr>
          <p:nvPr>
            <p:ph type="body" sz="quarter" idx="25"/>
          </p:nvPr>
        </p:nvSpPr>
        <p:spPr>
          <a:xfrm>
            <a:off x="13106400" y="8274147"/>
            <a:ext cx="9906000" cy="1416149"/>
          </a:xfrm>
          <a:prstGeom prst="rect">
            <a:avLst/>
          </a:prstGeom>
        </p:spPr>
        <p:txBody>
          <a:bodyPr numCol="1" spcCol="38100" anchor="b">
            <a:noAutofit/>
          </a:bodyPr>
          <a:lstStyle>
            <a:lvl1pPr marL="0" indent="0">
              <a:lnSpc>
                <a:spcPct val="80000"/>
              </a:lnSpc>
              <a:spcBef>
                <a:spcPts val="0"/>
              </a:spcBef>
              <a:buSzTx/>
              <a:buNone/>
              <a:defRPr sz="4400" b="1" cap="all"/>
            </a:lvl1pPr>
          </a:lstStyle>
          <a:p>
            <a:r>
              <a:t>Heading B</a:t>
            </a:r>
          </a:p>
        </p:txBody>
      </p:sp>
      <p:sp>
        <p:nvSpPr>
          <p:cNvPr id="587" name="Placeholder--40pNeutral4k.jpg"/>
          <p:cNvSpPr>
            <a:spLocks noGrp="1"/>
          </p:cNvSpPr>
          <p:nvPr>
            <p:ph type="pic" sz="quarter" idx="26"/>
          </p:nvPr>
        </p:nvSpPr>
        <p:spPr>
          <a:xfrm>
            <a:off x="1828800" y="2346300"/>
            <a:ext cx="9906000" cy="5572126"/>
          </a:xfrm>
          <a:prstGeom prst="rect">
            <a:avLst/>
          </a:prstGeom>
        </p:spPr>
        <p:txBody>
          <a:bodyPr lIns="91439" tIns="45719" rIns="91439" bIns="45719" numCol="1" spcCol="38100">
            <a:noAutofit/>
          </a:bodyPr>
          <a:lstStyle/>
          <a:p>
            <a:endParaRPr dirty="0"/>
          </a:p>
        </p:txBody>
      </p:sp>
      <p:sp>
        <p:nvSpPr>
          <p:cNvPr id="588" name="Placeholder--40pNeutral4k.jpg"/>
          <p:cNvSpPr>
            <a:spLocks noGrp="1"/>
          </p:cNvSpPr>
          <p:nvPr>
            <p:ph type="pic" sz="quarter" idx="27"/>
          </p:nvPr>
        </p:nvSpPr>
        <p:spPr>
          <a:xfrm>
            <a:off x="13106400" y="2346300"/>
            <a:ext cx="9906000" cy="5572126"/>
          </a:xfrm>
          <a:prstGeom prst="rect">
            <a:avLst/>
          </a:prstGeom>
        </p:spPr>
        <p:txBody>
          <a:bodyPr lIns="91439" tIns="45719" rIns="91439" bIns="45719" numCol="1" spcCol="38100">
            <a:noAutofit/>
          </a:bodyPr>
          <a:lstStyle/>
          <a:p>
            <a:endParaRPr dirty="0"/>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3 Col. Compare &amp; Contrast">
    <p:spTree>
      <p:nvGrpSpPr>
        <p:cNvPr id="1" name=""/>
        <p:cNvGrpSpPr/>
        <p:nvPr/>
      </p:nvGrpSpPr>
      <p:grpSpPr>
        <a:xfrm>
          <a:off x="0" y="0"/>
          <a:ext cx="0" cy="0"/>
          <a:chOff x="0" y="0"/>
          <a:chExt cx="0" cy="0"/>
        </a:xfrm>
      </p:grpSpPr>
      <p:sp>
        <p:nvSpPr>
          <p:cNvPr id="595"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596" name="Title Text"/>
          <p:cNvSpPr txBox="1">
            <a:spLocks noGrp="1"/>
          </p:cNvSpPr>
          <p:nvPr>
            <p:ph type="title"/>
          </p:nvPr>
        </p:nvSpPr>
        <p:spPr>
          <a:prstGeom prst="rect">
            <a:avLst/>
          </a:prstGeom>
        </p:spPr>
        <p:txBody>
          <a:bodyPr/>
          <a:lstStyle/>
          <a:p>
            <a:r>
              <a:t>Title Text</a:t>
            </a:r>
          </a:p>
        </p:txBody>
      </p:sp>
      <p:sp>
        <p:nvSpPr>
          <p:cNvPr id="59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598" name="Text A"/>
          <p:cNvSpPr txBox="1">
            <a:spLocks noGrp="1"/>
          </p:cNvSpPr>
          <p:nvPr>
            <p:ph type="body" sz="quarter" idx="22"/>
          </p:nvPr>
        </p:nvSpPr>
        <p:spPr>
          <a:xfrm>
            <a:off x="1828800" y="6637605"/>
            <a:ext cx="6451601" cy="5706795"/>
          </a:xfrm>
          <a:prstGeom prst="rect">
            <a:avLst/>
          </a:prstGeom>
        </p:spPr>
        <p:txBody>
          <a:bodyPr numCol="1" spcCol="38100">
            <a:noAutofit/>
          </a:bodyPr>
          <a:lstStyle>
            <a:lvl1pPr marL="406400" indent="-406400">
              <a:spcBef>
                <a:spcPts val="2100"/>
              </a:spcBef>
              <a:defRPr sz="3200"/>
            </a:lvl1pPr>
          </a:lstStyle>
          <a:p>
            <a:r>
              <a:t>Text A</a:t>
            </a:r>
          </a:p>
        </p:txBody>
      </p:sp>
      <p:sp>
        <p:nvSpPr>
          <p:cNvPr id="599" name="Heading A"/>
          <p:cNvSpPr txBox="1">
            <a:spLocks noGrp="1"/>
          </p:cNvSpPr>
          <p:nvPr>
            <p:ph type="body" sz="quarter" idx="23"/>
          </p:nvPr>
        </p:nvSpPr>
        <p:spPr>
          <a:xfrm>
            <a:off x="1828800" y="4822873"/>
            <a:ext cx="6451600" cy="1416149"/>
          </a:xfrm>
          <a:prstGeom prst="rect">
            <a:avLst/>
          </a:prstGeom>
        </p:spPr>
        <p:txBody>
          <a:bodyPr numCol="1" spcCol="38100" anchor="ctr">
            <a:noAutofit/>
          </a:bodyPr>
          <a:lstStyle>
            <a:lvl1pPr marL="0" indent="0" algn="ctr">
              <a:lnSpc>
                <a:spcPct val="80000"/>
              </a:lnSpc>
              <a:spcBef>
                <a:spcPts val="0"/>
              </a:spcBef>
              <a:buSzTx/>
              <a:buNone/>
              <a:defRPr sz="4400" b="1" cap="all"/>
            </a:lvl1pPr>
          </a:lstStyle>
          <a:p>
            <a:r>
              <a:t>Heading A</a:t>
            </a:r>
          </a:p>
        </p:txBody>
      </p:sp>
      <p:sp>
        <p:nvSpPr>
          <p:cNvPr id="600" name="Text B"/>
          <p:cNvSpPr txBox="1">
            <a:spLocks noGrp="1"/>
          </p:cNvSpPr>
          <p:nvPr>
            <p:ph type="body" sz="quarter" idx="24"/>
          </p:nvPr>
        </p:nvSpPr>
        <p:spPr>
          <a:xfrm>
            <a:off x="9194800" y="6637606"/>
            <a:ext cx="6451600" cy="5706795"/>
          </a:xfrm>
          <a:prstGeom prst="rect">
            <a:avLst/>
          </a:prstGeom>
        </p:spPr>
        <p:txBody>
          <a:bodyPr numCol="1" spcCol="38100">
            <a:noAutofit/>
          </a:bodyPr>
          <a:lstStyle>
            <a:lvl1pPr marL="406400" indent="-406400">
              <a:spcBef>
                <a:spcPts val="2100"/>
              </a:spcBef>
              <a:defRPr sz="3200"/>
            </a:lvl1pPr>
          </a:lstStyle>
          <a:p>
            <a:r>
              <a:t>Text B</a:t>
            </a:r>
          </a:p>
        </p:txBody>
      </p:sp>
      <p:sp>
        <p:nvSpPr>
          <p:cNvPr id="601" name="Heading B"/>
          <p:cNvSpPr txBox="1">
            <a:spLocks noGrp="1"/>
          </p:cNvSpPr>
          <p:nvPr>
            <p:ph type="body" sz="quarter" idx="25"/>
          </p:nvPr>
        </p:nvSpPr>
        <p:spPr>
          <a:xfrm>
            <a:off x="9194800" y="4822873"/>
            <a:ext cx="6451600" cy="1416149"/>
          </a:xfrm>
          <a:prstGeom prst="rect">
            <a:avLst/>
          </a:prstGeom>
        </p:spPr>
        <p:txBody>
          <a:bodyPr numCol="1" spcCol="38100" anchor="ctr">
            <a:noAutofit/>
          </a:bodyPr>
          <a:lstStyle>
            <a:lvl1pPr marL="0" indent="0" algn="ctr">
              <a:lnSpc>
                <a:spcPct val="80000"/>
              </a:lnSpc>
              <a:spcBef>
                <a:spcPts val="0"/>
              </a:spcBef>
              <a:buSzTx/>
              <a:buNone/>
              <a:defRPr sz="4400" b="1" cap="all"/>
            </a:lvl1pPr>
          </a:lstStyle>
          <a:p>
            <a:r>
              <a:t>Heading B</a:t>
            </a:r>
          </a:p>
        </p:txBody>
      </p:sp>
      <p:sp>
        <p:nvSpPr>
          <p:cNvPr id="602" name="Text C"/>
          <p:cNvSpPr txBox="1">
            <a:spLocks noGrp="1"/>
          </p:cNvSpPr>
          <p:nvPr>
            <p:ph type="body" sz="quarter" idx="26"/>
          </p:nvPr>
        </p:nvSpPr>
        <p:spPr>
          <a:xfrm>
            <a:off x="16560800" y="6637606"/>
            <a:ext cx="6451600" cy="5706795"/>
          </a:xfrm>
          <a:prstGeom prst="rect">
            <a:avLst/>
          </a:prstGeom>
        </p:spPr>
        <p:txBody>
          <a:bodyPr numCol="1" spcCol="38100">
            <a:noAutofit/>
          </a:bodyPr>
          <a:lstStyle>
            <a:lvl1pPr marL="406400" indent="-406400">
              <a:spcBef>
                <a:spcPts val="2100"/>
              </a:spcBef>
              <a:defRPr sz="3200"/>
            </a:lvl1pPr>
          </a:lstStyle>
          <a:p>
            <a:r>
              <a:t>Text C</a:t>
            </a:r>
          </a:p>
        </p:txBody>
      </p:sp>
      <p:sp>
        <p:nvSpPr>
          <p:cNvPr id="603" name="Heading C"/>
          <p:cNvSpPr txBox="1">
            <a:spLocks noGrp="1"/>
          </p:cNvSpPr>
          <p:nvPr>
            <p:ph type="body" sz="quarter" idx="27"/>
          </p:nvPr>
        </p:nvSpPr>
        <p:spPr>
          <a:xfrm>
            <a:off x="16560800" y="4822873"/>
            <a:ext cx="6451600" cy="1416149"/>
          </a:xfrm>
          <a:prstGeom prst="rect">
            <a:avLst/>
          </a:prstGeom>
        </p:spPr>
        <p:txBody>
          <a:bodyPr numCol="1" spcCol="38100" anchor="ctr">
            <a:noAutofit/>
          </a:bodyPr>
          <a:lstStyle>
            <a:lvl1pPr marL="0" indent="0" algn="ctr">
              <a:lnSpc>
                <a:spcPct val="80000"/>
              </a:lnSpc>
              <a:spcBef>
                <a:spcPts val="0"/>
              </a:spcBef>
              <a:buSzTx/>
              <a:buNone/>
              <a:defRPr sz="4400" b="1" cap="all"/>
            </a:lvl1pPr>
          </a:lstStyle>
          <a:p>
            <a:r>
              <a:t>Heading C</a:t>
            </a:r>
          </a:p>
        </p:txBody>
      </p:sp>
      <p:sp>
        <p:nvSpPr>
          <p:cNvPr id="604" name="Line"/>
          <p:cNvSpPr/>
          <p:nvPr/>
        </p:nvSpPr>
        <p:spPr>
          <a:xfrm>
            <a:off x="16560800" y="6449890"/>
            <a:ext cx="6451601"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05" name="Line"/>
          <p:cNvSpPr/>
          <p:nvPr/>
        </p:nvSpPr>
        <p:spPr>
          <a:xfrm>
            <a:off x="9194800" y="6449890"/>
            <a:ext cx="6451601"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06" name="Line"/>
          <p:cNvSpPr/>
          <p:nvPr/>
        </p:nvSpPr>
        <p:spPr>
          <a:xfrm>
            <a:off x="1828800" y="6449890"/>
            <a:ext cx="6451601"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ubtitle &amp; Layered Photo">
    <p:spTree>
      <p:nvGrpSpPr>
        <p:cNvPr id="1" name=""/>
        <p:cNvGrpSpPr/>
        <p:nvPr/>
      </p:nvGrpSpPr>
      <p:grpSpPr>
        <a:xfrm>
          <a:off x="0" y="0"/>
          <a:ext cx="0" cy="0"/>
          <a:chOff x="0" y="0"/>
          <a:chExt cx="0" cy="0"/>
        </a:xfrm>
      </p:grpSpPr>
      <p:sp>
        <p:nvSpPr>
          <p:cNvPr id="71" name="Rectangle"/>
          <p:cNvSpPr>
            <a:spLocks noGrp="1"/>
          </p:cNvSpPr>
          <p:nvPr>
            <p:ph type="body" idx="21"/>
          </p:nvPr>
        </p:nvSpPr>
        <p:spPr>
          <a:xfrm>
            <a:off x="-1" y="-1"/>
            <a:ext cx="17657927" cy="13716001"/>
          </a:xfrm>
          <a:prstGeom prst="rect">
            <a:avLst/>
          </a:prstGeom>
          <a:gradFill>
            <a:gsLst>
              <a:gs pos="0">
                <a:srgbClr val="000000"/>
              </a:gs>
              <a:gs pos="100000">
                <a:srgbClr val="000000">
                  <a:alpha val="0"/>
                </a:srgbClr>
              </a:gs>
            </a:gsLst>
            <a:path>
              <a:fillToRect l="122" t="64041" r="99877" b="35958"/>
            </a:path>
          </a:gra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2" name="Placeholder--transNeutralUHD.png"/>
          <p:cNvSpPr>
            <a:spLocks noGrp="1"/>
          </p:cNvSpPr>
          <p:nvPr>
            <p:ph type="pic" idx="22"/>
          </p:nvPr>
        </p:nvSpPr>
        <p:spPr>
          <a:xfrm>
            <a:off x="0" y="0"/>
            <a:ext cx="24384001" cy="13716000"/>
          </a:xfrm>
          <a:prstGeom prst="rect">
            <a:avLst/>
          </a:prstGeom>
        </p:spPr>
        <p:txBody>
          <a:bodyPr lIns="91439" tIns="45719" rIns="91439" bIns="45719" numCol="1" spcCol="38100">
            <a:noAutofit/>
          </a:bodyPr>
          <a:lstStyle/>
          <a:p>
            <a:endParaRPr dirty="0"/>
          </a:p>
        </p:txBody>
      </p:sp>
      <p:sp>
        <p:nvSpPr>
          <p:cNvPr id="73" name="Cover Header Element"/>
          <p:cNvSpPr txBox="1">
            <a:spLocks noGrp="1"/>
          </p:cNvSpPr>
          <p:nvPr>
            <p:ph type="body" sz="quarter" idx="23"/>
          </p:nvPr>
        </p:nvSpPr>
        <p:spPr>
          <a:xfrm>
            <a:off x="1828800" y="1295400"/>
            <a:ext cx="8689827" cy="457200"/>
          </a:xfrm>
          <a:prstGeom prst="rect">
            <a:avLst/>
          </a:prstGeom>
        </p:spPr>
        <p:txBody>
          <a:bodyPr numCol="1" spcCol="38100" anchor="ctr"/>
          <a:lstStyle>
            <a:lvl1pPr marL="0" indent="0">
              <a:spcBef>
                <a:spcPts val="400"/>
              </a:spcBef>
              <a:buSzTx/>
              <a:buNone/>
              <a:defRPr sz="2100" cap="all" spc="209">
                <a:solidFill>
                  <a:srgbClr val="FFFFFF"/>
                </a:solidFill>
              </a:defRPr>
            </a:lvl1pPr>
          </a:lstStyle>
          <a:p>
            <a:r>
              <a:t>Cover Header Element</a:t>
            </a:r>
          </a:p>
        </p:txBody>
      </p:sp>
      <p:sp>
        <p:nvSpPr>
          <p:cNvPr id="74"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75" name="Title Text"/>
          <p:cNvSpPr txBox="1">
            <a:spLocks noGrp="1"/>
          </p:cNvSpPr>
          <p:nvPr>
            <p:ph type="title"/>
          </p:nvPr>
        </p:nvSpPr>
        <p:spPr>
          <a:xfrm>
            <a:off x="1828800" y="3805310"/>
            <a:ext cx="15829126" cy="5486401"/>
          </a:xfrm>
          <a:prstGeom prst="rect">
            <a:avLst/>
          </a:prstGeom>
        </p:spPr>
        <p:txBody>
          <a:bodyPr anchor="b"/>
          <a:lstStyle>
            <a:lvl1pPr>
              <a:defRPr sz="18600" spc="-744">
                <a:solidFill>
                  <a:srgbClr val="FFFFFF"/>
                </a:solidFill>
              </a:defRPr>
            </a:lvl1pPr>
          </a:lstStyle>
          <a:p>
            <a:r>
              <a:t>Title Text</a:t>
            </a:r>
          </a:p>
        </p:txBody>
      </p:sp>
      <p:sp>
        <p:nvSpPr>
          <p:cNvPr id="76" name="Body Level One…"/>
          <p:cNvSpPr txBox="1">
            <a:spLocks noGrp="1"/>
          </p:cNvSpPr>
          <p:nvPr>
            <p:ph type="body" sz="quarter" idx="1"/>
          </p:nvPr>
        </p:nvSpPr>
        <p:spPr>
          <a:xfrm>
            <a:off x="1828800" y="9291710"/>
            <a:ext cx="11484213" cy="1636542"/>
          </a:xfrm>
          <a:prstGeom prst="rect">
            <a:avLst/>
          </a:prstGeom>
        </p:spPr>
        <p:txBody>
          <a:bodyPr numCol="1" spcCol="38100"/>
          <a:lstStyle>
            <a:lvl1pPr marL="0" indent="0">
              <a:spcBef>
                <a:spcPts val="0"/>
              </a:spcBef>
              <a:buSzTx/>
              <a:buNone/>
              <a:defRPr sz="4000" spc="-79">
                <a:solidFill>
                  <a:srgbClr val="FFFFFF"/>
                </a:solidFill>
              </a:defRPr>
            </a:lvl1pPr>
            <a:lvl2pPr marL="0" indent="0">
              <a:spcBef>
                <a:spcPts val="0"/>
              </a:spcBef>
              <a:buSzTx/>
              <a:buNone/>
              <a:defRPr sz="4000" spc="-79">
                <a:solidFill>
                  <a:srgbClr val="FFFFFF"/>
                </a:solidFill>
              </a:defRPr>
            </a:lvl2pPr>
            <a:lvl3pPr marL="0" indent="0">
              <a:spcBef>
                <a:spcPts val="0"/>
              </a:spcBef>
              <a:buSzTx/>
              <a:buNone/>
              <a:defRPr sz="4000" spc="-79">
                <a:solidFill>
                  <a:srgbClr val="FFFFFF"/>
                </a:solidFill>
              </a:defRPr>
            </a:lvl3pPr>
            <a:lvl4pPr marL="0" indent="0">
              <a:spcBef>
                <a:spcPts val="0"/>
              </a:spcBef>
              <a:buSzTx/>
              <a:buNone/>
              <a:defRPr sz="4000" spc="-79">
                <a:solidFill>
                  <a:srgbClr val="FFFFFF"/>
                </a:solidFill>
              </a:defRPr>
            </a:lvl4pPr>
            <a:lvl5pPr marL="0" indent="0">
              <a:spcBef>
                <a:spcPts val="0"/>
              </a:spcBef>
              <a:buSzTx/>
              <a:buNone/>
              <a:defRPr sz="4000" spc="-79">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7" name="NOTE: Send Photo to Back (Arrange &gt; Send to Back) to layer behind the Contrast Object as needed.  Delete this object when You’re done."/>
          <p:cNvSpPr>
            <a:spLocks noGrp="1"/>
          </p:cNvSpPr>
          <p:nvPr>
            <p:ph type="body" sz="quarter" idx="24"/>
          </p:nvPr>
        </p:nvSpPr>
        <p:spPr>
          <a:xfrm>
            <a:off x="19534260" y="1403349"/>
            <a:ext cx="3446390" cy="3446390"/>
          </a:xfrm>
          <a:prstGeom prst="ellipse">
            <a:avLst/>
          </a:prstGeom>
          <a:solidFill>
            <a:srgbClr val="000000"/>
          </a:solidFill>
          <a:ln w="63500">
            <a:solidFill>
              <a:srgbClr val="32B4FF"/>
            </a:solidFill>
          </a:ln>
          <a:effectLst>
            <a:outerShdw blurRad="190500" dist="8455" dir="5400000" rotWithShape="0">
              <a:srgbClr val="000000"/>
            </a:outerShdw>
          </a:effectLst>
        </p:spPr>
        <p:txBody>
          <a:bodyPr lIns="342900" tIns="342900" rIns="342900" bIns="342900" numCol="1" spcCol="38100" anchor="ctr">
            <a:noAutofit/>
          </a:bodyPr>
          <a:lstStyle/>
          <a:p>
            <a:pPr marL="0" indent="0" algn="ctr">
              <a:spcBef>
                <a:spcPts val="0"/>
              </a:spcBef>
              <a:buSzTx/>
              <a:buNone/>
              <a:defRPr sz="1800" b="1" cap="all">
                <a:solidFill>
                  <a:srgbClr val="FFFFFF"/>
                </a:solidFill>
              </a:defRPr>
            </a:pPr>
            <a:r>
              <a:rPr sz="3200" b="0">
                <a:latin typeface="Proxima Nova Extrabold"/>
                <a:ea typeface="Proxima Nova Extrabold"/>
                <a:cs typeface="Proxima Nova Extrabold"/>
                <a:sym typeface="Proxima Nova Extrabold"/>
              </a:rPr>
              <a:t>NOTE:</a:t>
            </a:r>
            <a:br>
              <a:rPr sz="3200" b="0">
                <a:latin typeface="Proxima Nova Extrabold"/>
                <a:ea typeface="Proxima Nova Extrabold"/>
                <a:cs typeface="Proxima Nova Extrabold"/>
                <a:sym typeface="Proxima Nova Extrabold"/>
              </a:rPr>
            </a:br>
            <a:r>
              <a:rPr sz="1600">
                <a:solidFill>
                  <a:srgbClr val="32B5FF"/>
                </a:solidFill>
              </a:rPr>
              <a:t>Send Photo to Back </a:t>
            </a:r>
            <a:r>
              <a:rPr sz="1600"/>
              <a:t>(Arrange &gt; Send to Back) to layer behind the Contrast Object as needed.  Delete this object when You’re done.</a:t>
            </a:r>
          </a:p>
        </p:txBody>
      </p:sp>
      <p:sp>
        <p:nvSpPr>
          <p:cNvPr id="7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 Percentage Comp. &amp; Contrast">
    <p:spTree>
      <p:nvGrpSpPr>
        <p:cNvPr id="1" name=""/>
        <p:cNvGrpSpPr/>
        <p:nvPr/>
      </p:nvGrpSpPr>
      <p:grpSpPr>
        <a:xfrm>
          <a:off x="0" y="0"/>
          <a:ext cx="0" cy="0"/>
          <a:chOff x="0" y="0"/>
          <a:chExt cx="0" cy="0"/>
        </a:xfrm>
      </p:grpSpPr>
      <p:sp>
        <p:nvSpPr>
          <p:cNvPr id="613"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614" name="Title Text"/>
          <p:cNvSpPr txBox="1">
            <a:spLocks noGrp="1"/>
          </p:cNvSpPr>
          <p:nvPr>
            <p:ph type="title"/>
          </p:nvPr>
        </p:nvSpPr>
        <p:spPr>
          <a:prstGeom prst="rect">
            <a:avLst/>
          </a:prstGeom>
        </p:spPr>
        <p:txBody>
          <a:bodyPr/>
          <a:lstStyle/>
          <a:p>
            <a:r>
              <a:t>Title Text</a:t>
            </a:r>
          </a:p>
        </p:txBody>
      </p:sp>
      <p:sp>
        <p:nvSpPr>
          <p:cNvPr id="61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616" name="68%"/>
          <p:cNvSpPr txBox="1">
            <a:spLocks noGrp="1"/>
          </p:cNvSpPr>
          <p:nvPr>
            <p:ph type="body" sz="quarter" idx="22"/>
          </p:nvPr>
        </p:nvSpPr>
        <p:spPr>
          <a:xfrm>
            <a:off x="1828800" y="4424289"/>
            <a:ext cx="6451600" cy="3022601"/>
          </a:xfrm>
          <a:prstGeom prst="rect">
            <a:avLst/>
          </a:prstGeom>
        </p:spPr>
        <p:txBody>
          <a:bodyPr numCol="1" spcCol="38100">
            <a:spAutoFit/>
          </a:bodyPr>
          <a:lstStyle/>
          <a:p>
            <a:pPr marL="0" indent="0">
              <a:lnSpc>
                <a:spcPct val="60000"/>
              </a:lnSpc>
              <a:spcBef>
                <a:spcPts val="0"/>
              </a:spcBef>
              <a:buSzTx/>
              <a:buNone/>
              <a:defRPr sz="19200" cap="all" spc="-768">
                <a:latin typeface="Proxima Nova Semibold"/>
                <a:ea typeface="Proxima Nova Semibold"/>
                <a:cs typeface="Proxima Nova Semibold"/>
                <a:sym typeface="Proxima Nova Semibold"/>
              </a:defRPr>
            </a:pPr>
            <a:r>
              <a:t>68</a:t>
            </a:r>
            <a:r>
              <a:rPr baseline="31999"/>
              <a:t>%</a:t>
            </a:r>
          </a:p>
        </p:txBody>
      </p:sp>
      <p:sp>
        <p:nvSpPr>
          <p:cNvPr id="617" name="Text A"/>
          <p:cNvSpPr txBox="1">
            <a:spLocks noGrp="1"/>
          </p:cNvSpPr>
          <p:nvPr>
            <p:ph type="body" sz="quarter" idx="23"/>
          </p:nvPr>
        </p:nvSpPr>
        <p:spPr>
          <a:xfrm>
            <a:off x="1828800" y="8672732"/>
            <a:ext cx="6451601" cy="3671668"/>
          </a:xfrm>
          <a:prstGeom prst="rect">
            <a:avLst/>
          </a:prstGeom>
        </p:spPr>
        <p:txBody>
          <a:bodyPr numCol="1" spcCol="38100">
            <a:noAutofit/>
          </a:bodyPr>
          <a:lstStyle>
            <a:lvl1pPr marL="0" indent="0">
              <a:spcBef>
                <a:spcPts val="2100"/>
              </a:spcBef>
              <a:buSzTx/>
              <a:buNone/>
              <a:defRPr sz="3200"/>
            </a:lvl1pPr>
          </a:lstStyle>
          <a:p>
            <a:r>
              <a:t>Text A</a:t>
            </a:r>
          </a:p>
        </p:txBody>
      </p:sp>
      <p:sp>
        <p:nvSpPr>
          <p:cNvPr id="618" name="Heading A"/>
          <p:cNvSpPr txBox="1">
            <a:spLocks noGrp="1"/>
          </p:cNvSpPr>
          <p:nvPr>
            <p:ph type="body" sz="quarter" idx="24"/>
          </p:nvPr>
        </p:nvSpPr>
        <p:spPr>
          <a:xfrm>
            <a:off x="1828800" y="7256584"/>
            <a:ext cx="6451600" cy="1416149"/>
          </a:xfrm>
          <a:prstGeom prst="rect">
            <a:avLst/>
          </a:prstGeom>
        </p:spPr>
        <p:txBody>
          <a:bodyPr numCol="1" spcCol="38100">
            <a:noAutofit/>
          </a:bodyPr>
          <a:lstStyle>
            <a:lvl1pPr marL="0" indent="0">
              <a:lnSpc>
                <a:spcPct val="80000"/>
              </a:lnSpc>
              <a:spcBef>
                <a:spcPts val="0"/>
              </a:spcBef>
              <a:buSzTx/>
              <a:buNone/>
              <a:defRPr sz="4400" b="1" cap="all"/>
            </a:lvl1pPr>
          </a:lstStyle>
          <a:p>
            <a:r>
              <a:t>Heading A</a:t>
            </a:r>
          </a:p>
        </p:txBody>
      </p:sp>
      <p:sp>
        <p:nvSpPr>
          <p:cNvPr id="619" name="Text B"/>
          <p:cNvSpPr txBox="1">
            <a:spLocks noGrp="1"/>
          </p:cNvSpPr>
          <p:nvPr>
            <p:ph type="body" sz="quarter" idx="25"/>
          </p:nvPr>
        </p:nvSpPr>
        <p:spPr>
          <a:xfrm>
            <a:off x="9194800" y="8672732"/>
            <a:ext cx="6451600" cy="3671668"/>
          </a:xfrm>
          <a:prstGeom prst="rect">
            <a:avLst/>
          </a:prstGeom>
        </p:spPr>
        <p:txBody>
          <a:bodyPr numCol="1" spcCol="38100">
            <a:noAutofit/>
          </a:bodyPr>
          <a:lstStyle>
            <a:lvl1pPr marL="0" indent="0">
              <a:spcBef>
                <a:spcPts val="2100"/>
              </a:spcBef>
              <a:buSzTx/>
              <a:buNone/>
              <a:defRPr sz="3200"/>
            </a:lvl1pPr>
          </a:lstStyle>
          <a:p>
            <a:r>
              <a:t>Text B</a:t>
            </a:r>
          </a:p>
        </p:txBody>
      </p:sp>
      <p:sp>
        <p:nvSpPr>
          <p:cNvPr id="620" name="Heading B"/>
          <p:cNvSpPr txBox="1">
            <a:spLocks noGrp="1"/>
          </p:cNvSpPr>
          <p:nvPr>
            <p:ph type="body" sz="quarter" idx="26"/>
          </p:nvPr>
        </p:nvSpPr>
        <p:spPr>
          <a:xfrm>
            <a:off x="9194800" y="7256584"/>
            <a:ext cx="6451600" cy="1416149"/>
          </a:xfrm>
          <a:prstGeom prst="rect">
            <a:avLst/>
          </a:prstGeom>
        </p:spPr>
        <p:txBody>
          <a:bodyPr numCol="1" spcCol="38100">
            <a:noAutofit/>
          </a:bodyPr>
          <a:lstStyle>
            <a:lvl1pPr marL="0" indent="0">
              <a:lnSpc>
                <a:spcPct val="80000"/>
              </a:lnSpc>
              <a:spcBef>
                <a:spcPts val="0"/>
              </a:spcBef>
              <a:buSzTx/>
              <a:buNone/>
              <a:defRPr sz="4400" b="1" cap="all"/>
            </a:lvl1pPr>
          </a:lstStyle>
          <a:p>
            <a:r>
              <a:t>Heading B</a:t>
            </a:r>
          </a:p>
        </p:txBody>
      </p:sp>
      <p:sp>
        <p:nvSpPr>
          <p:cNvPr id="621" name="42%"/>
          <p:cNvSpPr txBox="1">
            <a:spLocks noGrp="1"/>
          </p:cNvSpPr>
          <p:nvPr>
            <p:ph type="body" sz="quarter" idx="27"/>
          </p:nvPr>
        </p:nvSpPr>
        <p:spPr>
          <a:xfrm>
            <a:off x="9194800" y="4424289"/>
            <a:ext cx="6451600" cy="3022601"/>
          </a:xfrm>
          <a:prstGeom prst="rect">
            <a:avLst/>
          </a:prstGeom>
        </p:spPr>
        <p:txBody>
          <a:bodyPr numCol="1" spcCol="38100">
            <a:spAutoFit/>
          </a:bodyPr>
          <a:lstStyle/>
          <a:p>
            <a:pPr marL="0" indent="0">
              <a:lnSpc>
                <a:spcPct val="60000"/>
              </a:lnSpc>
              <a:spcBef>
                <a:spcPts val="0"/>
              </a:spcBef>
              <a:buSzTx/>
              <a:buNone/>
              <a:defRPr sz="19200" cap="all" spc="-768">
                <a:latin typeface="Proxima Nova Semibold"/>
                <a:ea typeface="Proxima Nova Semibold"/>
                <a:cs typeface="Proxima Nova Semibold"/>
                <a:sym typeface="Proxima Nova Semibold"/>
              </a:defRPr>
            </a:pPr>
            <a:r>
              <a:t>42</a:t>
            </a:r>
            <a:r>
              <a:rPr baseline="31999"/>
              <a:t>%</a:t>
            </a:r>
          </a:p>
        </p:txBody>
      </p:sp>
      <p:sp>
        <p:nvSpPr>
          <p:cNvPr id="622" name="Text C"/>
          <p:cNvSpPr txBox="1">
            <a:spLocks noGrp="1"/>
          </p:cNvSpPr>
          <p:nvPr>
            <p:ph type="body" sz="quarter" idx="28"/>
          </p:nvPr>
        </p:nvSpPr>
        <p:spPr>
          <a:xfrm>
            <a:off x="16560800" y="8672732"/>
            <a:ext cx="6451600" cy="3671668"/>
          </a:xfrm>
          <a:prstGeom prst="rect">
            <a:avLst/>
          </a:prstGeom>
        </p:spPr>
        <p:txBody>
          <a:bodyPr numCol="1" spcCol="38100">
            <a:noAutofit/>
          </a:bodyPr>
          <a:lstStyle>
            <a:lvl1pPr marL="0" indent="0">
              <a:spcBef>
                <a:spcPts val="2100"/>
              </a:spcBef>
              <a:buSzTx/>
              <a:buNone/>
              <a:defRPr sz="3200"/>
            </a:lvl1pPr>
          </a:lstStyle>
          <a:p>
            <a:r>
              <a:t>Text C</a:t>
            </a:r>
          </a:p>
        </p:txBody>
      </p:sp>
      <p:sp>
        <p:nvSpPr>
          <p:cNvPr id="623" name="Heading C"/>
          <p:cNvSpPr txBox="1">
            <a:spLocks noGrp="1"/>
          </p:cNvSpPr>
          <p:nvPr>
            <p:ph type="body" sz="quarter" idx="29"/>
          </p:nvPr>
        </p:nvSpPr>
        <p:spPr>
          <a:xfrm>
            <a:off x="16560800" y="7256584"/>
            <a:ext cx="6451600" cy="1416149"/>
          </a:xfrm>
          <a:prstGeom prst="rect">
            <a:avLst/>
          </a:prstGeom>
        </p:spPr>
        <p:txBody>
          <a:bodyPr numCol="1" spcCol="38100">
            <a:noAutofit/>
          </a:bodyPr>
          <a:lstStyle>
            <a:lvl1pPr marL="0" indent="0">
              <a:lnSpc>
                <a:spcPct val="80000"/>
              </a:lnSpc>
              <a:spcBef>
                <a:spcPts val="0"/>
              </a:spcBef>
              <a:buSzTx/>
              <a:buNone/>
              <a:defRPr sz="4400" b="1" cap="all"/>
            </a:lvl1pPr>
          </a:lstStyle>
          <a:p>
            <a:r>
              <a:t>Heading C</a:t>
            </a:r>
          </a:p>
        </p:txBody>
      </p:sp>
      <p:sp>
        <p:nvSpPr>
          <p:cNvPr id="624" name="35%"/>
          <p:cNvSpPr txBox="1">
            <a:spLocks noGrp="1"/>
          </p:cNvSpPr>
          <p:nvPr>
            <p:ph type="body" sz="quarter" idx="30"/>
          </p:nvPr>
        </p:nvSpPr>
        <p:spPr>
          <a:xfrm>
            <a:off x="16560800" y="4424289"/>
            <a:ext cx="6451600" cy="3022601"/>
          </a:xfrm>
          <a:prstGeom prst="rect">
            <a:avLst/>
          </a:prstGeom>
        </p:spPr>
        <p:txBody>
          <a:bodyPr numCol="1" spcCol="38100">
            <a:spAutoFit/>
          </a:bodyPr>
          <a:lstStyle/>
          <a:p>
            <a:pPr marL="0" indent="0">
              <a:lnSpc>
                <a:spcPct val="60000"/>
              </a:lnSpc>
              <a:spcBef>
                <a:spcPts val="0"/>
              </a:spcBef>
              <a:buSzTx/>
              <a:buNone/>
              <a:defRPr sz="19200" cap="all" spc="-768">
                <a:latin typeface="Proxima Nova Semibold"/>
                <a:ea typeface="Proxima Nova Semibold"/>
                <a:cs typeface="Proxima Nova Semibold"/>
                <a:sym typeface="Proxima Nova Semibold"/>
              </a:defRPr>
            </a:pPr>
            <a:r>
              <a:t>35</a:t>
            </a:r>
            <a:r>
              <a:rPr baseline="31999"/>
              <a:t>%</a:t>
            </a: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3 Photo Compare &amp; Contrast">
    <p:spTree>
      <p:nvGrpSpPr>
        <p:cNvPr id="1" name=""/>
        <p:cNvGrpSpPr/>
        <p:nvPr/>
      </p:nvGrpSpPr>
      <p:grpSpPr>
        <a:xfrm>
          <a:off x="0" y="0"/>
          <a:ext cx="0" cy="0"/>
          <a:chOff x="0" y="0"/>
          <a:chExt cx="0" cy="0"/>
        </a:xfrm>
      </p:grpSpPr>
      <p:sp>
        <p:nvSpPr>
          <p:cNvPr id="631"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63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633" name="Text A"/>
          <p:cNvSpPr txBox="1">
            <a:spLocks noGrp="1"/>
          </p:cNvSpPr>
          <p:nvPr>
            <p:ph type="body" sz="quarter" idx="22"/>
          </p:nvPr>
        </p:nvSpPr>
        <p:spPr>
          <a:xfrm>
            <a:off x="1828800" y="9690295"/>
            <a:ext cx="6451601" cy="2654105"/>
          </a:xfrm>
          <a:prstGeom prst="rect">
            <a:avLst/>
          </a:prstGeom>
        </p:spPr>
        <p:txBody>
          <a:bodyPr numCol="1" spcCol="38100">
            <a:noAutofit/>
          </a:bodyPr>
          <a:lstStyle>
            <a:lvl1pPr marL="0" indent="0">
              <a:spcBef>
                <a:spcPts val="2100"/>
              </a:spcBef>
              <a:buSzTx/>
              <a:buNone/>
              <a:defRPr sz="3200"/>
            </a:lvl1pPr>
          </a:lstStyle>
          <a:p>
            <a:r>
              <a:t>Text A</a:t>
            </a:r>
          </a:p>
        </p:txBody>
      </p:sp>
      <p:sp>
        <p:nvSpPr>
          <p:cNvPr id="634" name="Heading A"/>
          <p:cNvSpPr txBox="1">
            <a:spLocks noGrp="1"/>
          </p:cNvSpPr>
          <p:nvPr>
            <p:ph type="body" sz="quarter" idx="23"/>
          </p:nvPr>
        </p:nvSpPr>
        <p:spPr>
          <a:xfrm>
            <a:off x="1828800" y="8274147"/>
            <a:ext cx="6451600" cy="1416149"/>
          </a:xfrm>
          <a:prstGeom prst="rect">
            <a:avLst/>
          </a:prstGeom>
        </p:spPr>
        <p:txBody>
          <a:bodyPr numCol="1" spcCol="38100" anchor="b">
            <a:noAutofit/>
          </a:bodyPr>
          <a:lstStyle>
            <a:lvl1pPr marL="0" indent="0">
              <a:lnSpc>
                <a:spcPct val="80000"/>
              </a:lnSpc>
              <a:spcBef>
                <a:spcPts val="0"/>
              </a:spcBef>
              <a:buSzTx/>
              <a:buNone/>
              <a:defRPr sz="4400" b="1" cap="all"/>
            </a:lvl1pPr>
          </a:lstStyle>
          <a:p>
            <a:r>
              <a:t>Heading A</a:t>
            </a:r>
          </a:p>
        </p:txBody>
      </p:sp>
      <p:sp>
        <p:nvSpPr>
          <p:cNvPr id="635" name="Text B"/>
          <p:cNvSpPr txBox="1">
            <a:spLocks noGrp="1"/>
          </p:cNvSpPr>
          <p:nvPr>
            <p:ph type="body" sz="quarter" idx="24"/>
          </p:nvPr>
        </p:nvSpPr>
        <p:spPr>
          <a:xfrm>
            <a:off x="9194800" y="9690295"/>
            <a:ext cx="6451600" cy="2654105"/>
          </a:xfrm>
          <a:prstGeom prst="rect">
            <a:avLst/>
          </a:prstGeom>
        </p:spPr>
        <p:txBody>
          <a:bodyPr numCol="1" spcCol="38100">
            <a:noAutofit/>
          </a:bodyPr>
          <a:lstStyle>
            <a:lvl1pPr marL="0" indent="0">
              <a:spcBef>
                <a:spcPts val="2100"/>
              </a:spcBef>
              <a:buSzTx/>
              <a:buNone/>
              <a:defRPr sz="3200"/>
            </a:lvl1pPr>
          </a:lstStyle>
          <a:p>
            <a:r>
              <a:t>Text B</a:t>
            </a:r>
          </a:p>
        </p:txBody>
      </p:sp>
      <p:sp>
        <p:nvSpPr>
          <p:cNvPr id="636" name="Heading B"/>
          <p:cNvSpPr txBox="1">
            <a:spLocks noGrp="1"/>
          </p:cNvSpPr>
          <p:nvPr>
            <p:ph type="body" sz="quarter" idx="25"/>
          </p:nvPr>
        </p:nvSpPr>
        <p:spPr>
          <a:xfrm>
            <a:off x="9194800" y="8274147"/>
            <a:ext cx="6451600" cy="1416149"/>
          </a:xfrm>
          <a:prstGeom prst="rect">
            <a:avLst/>
          </a:prstGeom>
        </p:spPr>
        <p:txBody>
          <a:bodyPr numCol="1" spcCol="38100" anchor="b">
            <a:noAutofit/>
          </a:bodyPr>
          <a:lstStyle>
            <a:lvl1pPr marL="0" indent="0">
              <a:lnSpc>
                <a:spcPct val="80000"/>
              </a:lnSpc>
              <a:spcBef>
                <a:spcPts val="0"/>
              </a:spcBef>
              <a:buSzTx/>
              <a:buNone/>
              <a:defRPr sz="4400" b="1" cap="all"/>
            </a:lvl1pPr>
          </a:lstStyle>
          <a:p>
            <a:r>
              <a:t>Heading B</a:t>
            </a:r>
          </a:p>
        </p:txBody>
      </p:sp>
      <p:sp>
        <p:nvSpPr>
          <p:cNvPr id="637" name="Placeholder--40pNeutral4k.jpg"/>
          <p:cNvSpPr>
            <a:spLocks noGrp="1"/>
          </p:cNvSpPr>
          <p:nvPr>
            <p:ph type="pic" sz="quarter" idx="26"/>
          </p:nvPr>
        </p:nvSpPr>
        <p:spPr>
          <a:xfrm>
            <a:off x="101600" y="2346300"/>
            <a:ext cx="9906001" cy="5572126"/>
          </a:xfrm>
          <a:prstGeom prst="rect">
            <a:avLst/>
          </a:prstGeom>
        </p:spPr>
        <p:txBody>
          <a:bodyPr lIns="91439" tIns="45719" rIns="91439" bIns="45719" numCol="1" spcCol="38100">
            <a:noAutofit/>
          </a:bodyPr>
          <a:lstStyle/>
          <a:p>
            <a:endParaRPr dirty="0"/>
          </a:p>
        </p:txBody>
      </p:sp>
      <p:sp>
        <p:nvSpPr>
          <p:cNvPr id="638" name="Text C"/>
          <p:cNvSpPr txBox="1">
            <a:spLocks noGrp="1"/>
          </p:cNvSpPr>
          <p:nvPr>
            <p:ph type="body" sz="quarter" idx="27"/>
          </p:nvPr>
        </p:nvSpPr>
        <p:spPr>
          <a:xfrm>
            <a:off x="16560800" y="9690295"/>
            <a:ext cx="6451600" cy="2654105"/>
          </a:xfrm>
          <a:prstGeom prst="rect">
            <a:avLst/>
          </a:prstGeom>
        </p:spPr>
        <p:txBody>
          <a:bodyPr numCol="1" spcCol="38100">
            <a:noAutofit/>
          </a:bodyPr>
          <a:lstStyle>
            <a:lvl1pPr marL="0" indent="0">
              <a:spcBef>
                <a:spcPts val="2100"/>
              </a:spcBef>
              <a:buSzTx/>
              <a:buNone/>
              <a:defRPr sz="3200"/>
            </a:lvl1pPr>
          </a:lstStyle>
          <a:p>
            <a:r>
              <a:t>Text C</a:t>
            </a:r>
          </a:p>
        </p:txBody>
      </p:sp>
      <p:sp>
        <p:nvSpPr>
          <p:cNvPr id="639" name="Heading C"/>
          <p:cNvSpPr txBox="1">
            <a:spLocks noGrp="1"/>
          </p:cNvSpPr>
          <p:nvPr>
            <p:ph type="body" sz="quarter" idx="28"/>
          </p:nvPr>
        </p:nvSpPr>
        <p:spPr>
          <a:xfrm>
            <a:off x="16560800" y="8274147"/>
            <a:ext cx="6451600" cy="1416149"/>
          </a:xfrm>
          <a:prstGeom prst="rect">
            <a:avLst/>
          </a:prstGeom>
        </p:spPr>
        <p:txBody>
          <a:bodyPr numCol="1" spcCol="38100" anchor="b">
            <a:noAutofit/>
          </a:bodyPr>
          <a:lstStyle>
            <a:lvl1pPr marL="0" indent="0">
              <a:lnSpc>
                <a:spcPct val="80000"/>
              </a:lnSpc>
              <a:spcBef>
                <a:spcPts val="0"/>
              </a:spcBef>
              <a:buSzTx/>
              <a:buNone/>
              <a:defRPr sz="4400" b="1" cap="all"/>
            </a:lvl1pPr>
          </a:lstStyle>
          <a:p>
            <a:r>
              <a:t>Heading C</a:t>
            </a:r>
          </a:p>
        </p:txBody>
      </p:sp>
      <p:sp>
        <p:nvSpPr>
          <p:cNvPr id="640" name="Placeholder--40pNeutral4k.jpg"/>
          <p:cNvSpPr>
            <a:spLocks noGrp="1"/>
          </p:cNvSpPr>
          <p:nvPr>
            <p:ph type="pic" sz="quarter" idx="29"/>
          </p:nvPr>
        </p:nvSpPr>
        <p:spPr>
          <a:xfrm>
            <a:off x="7467600" y="2346300"/>
            <a:ext cx="9906000" cy="5572126"/>
          </a:xfrm>
          <a:prstGeom prst="rect">
            <a:avLst/>
          </a:prstGeom>
        </p:spPr>
        <p:txBody>
          <a:bodyPr lIns="91439" tIns="45719" rIns="91439" bIns="45719" numCol="1" spcCol="38100">
            <a:noAutofit/>
          </a:bodyPr>
          <a:lstStyle/>
          <a:p>
            <a:endParaRPr dirty="0"/>
          </a:p>
        </p:txBody>
      </p:sp>
      <p:sp>
        <p:nvSpPr>
          <p:cNvPr id="641" name="Placeholder--40pNeutral4k.jpg"/>
          <p:cNvSpPr>
            <a:spLocks noGrp="1"/>
          </p:cNvSpPr>
          <p:nvPr>
            <p:ph type="pic" sz="quarter" idx="30"/>
          </p:nvPr>
        </p:nvSpPr>
        <p:spPr>
          <a:xfrm>
            <a:off x="14833600" y="2346300"/>
            <a:ext cx="9906000" cy="5572126"/>
          </a:xfrm>
          <a:prstGeom prst="rect">
            <a:avLst/>
          </a:prstGeom>
        </p:spPr>
        <p:txBody>
          <a:bodyPr lIns="91439" tIns="45719" rIns="91439" bIns="45719" numCol="1" spcCol="38100">
            <a:noAutofit/>
          </a:bodyPr>
          <a:lstStyle/>
          <a:p>
            <a:endParaRPr dirty="0"/>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Comparison Matrix - 2:2">
    <p:spTree>
      <p:nvGrpSpPr>
        <p:cNvPr id="1" name=""/>
        <p:cNvGrpSpPr/>
        <p:nvPr/>
      </p:nvGrpSpPr>
      <p:grpSpPr>
        <a:xfrm>
          <a:off x="0" y="0"/>
          <a:ext cx="0" cy="0"/>
          <a:chOff x="0" y="0"/>
          <a:chExt cx="0" cy="0"/>
        </a:xfrm>
      </p:grpSpPr>
      <p:sp>
        <p:nvSpPr>
          <p:cNvPr id="648"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649" name="Title Text"/>
          <p:cNvSpPr txBox="1">
            <a:spLocks noGrp="1"/>
          </p:cNvSpPr>
          <p:nvPr>
            <p:ph type="title"/>
          </p:nvPr>
        </p:nvSpPr>
        <p:spPr>
          <a:prstGeom prst="rect">
            <a:avLst/>
          </a:prstGeom>
        </p:spPr>
        <p:txBody>
          <a:bodyPr/>
          <a:lstStyle/>
          <a:p>
            <a:r>
              <a:t>Title Text</a:t>
            </a:r>
          </a:p>
        </p:txBody>
      </p:sp>
      <p:sp>
        <p:nvSpPr>
          <p:cNvPr id="65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651" name="Nullam quis risus eget urna mollis ornare vel eu leo.…"/>
          <p:cNvSpPr txBox="1">
            <a:spLocks noGrp="1"/>
          </p:cNvSpPr>
          <p:nvPr>
            <p:ph type="body" sz="quarter" idx="22"/>
          </p:nvPr>
        </p:nvSpPr>
        <p:spPr>
          <a:xfrm>
            <a:off x="7803253" y="5713285"/>
            <a:ext cx="8577988" cy="2990910"/>
          </a:xfrm>
          <a:prstGeom prst="rect">
            <a:avLst/>
          </a:prstGeom>
        </p:spPr>
        <p:txBody>
          <a:bodyPr numCol="1" spcCol="38100"/>
          <a:lstStyle/>
          <a:p>
            <a:pPr marL="266699" indent="-266699">
              <a:lnSpc>
                <a:spcPct val="90000"/>
              </a:lnSpc>
              <a:spcBef>
                <a:spcPts val="900"/>
              </a:spcBef>
              <a:buClr>
                <a:srgbClr val="000000"/>
              </a:buClr>
              <a:defRPr sz="2400">
                <a:solidFill>
                  <a:srgbClr val="252525"/>
                </a:solidFill>
              </a:defRPr>
            </a:pPr>
            <a:r>
              <a:t>Nullam quis risus eget urna mollis ornare vel eu leo. </a:t>
            </a:r>
          </a:p>
          <a:p>
            <a:pPr marL="266699" indent="-266699">
              <a:lnSpc>
                <a:spcPct val="90000"/>
              </a:lnSpc>
              <a:spcBef>
                <a:spcPts val="900"/>
              </a:spcBef>
              <a:buClr>
                <a:srgbClr val="000000"/>
              </a:buClr>
              <a:defRPr sz="2400">
                <a:solidFill>
                  <a:srgbClr val="252525"/>
                </a:solidFill>
              </a:defRPr>
            </a:pPr>
            <a:r>
              <a:t>Duis mollis, est non commodo luctus, nisi erat porttitor ligula, eget lacinia odio sem nec elit. </a:t>
            </a:r>
          </a:p>
          <a:p>
            <a:pPr marL="266699" indent="-266699">
              <a:lnSpc>
                <a:spcPct val="90000"/>
              </a:lnSpc>
              <a:spcBef>
                <a:spcPts val="900"/>
              </a:spcBef>
              <a:buClr>
                <a:srgbClr val="000000"/>
              </a:buClr>
              <a:defRPr sz="2400">
                <a:solidFill>
                  <a:srgbClr val="252525"/>
                </a:solidFill>
              </a:defRPr>
            </a:pPr>
            <a:r>
              <a:t>Maecenas faucibus mollis interdum. Aenean eu leo quam. </a:t>
            </a:r>
          </a:p>
          <a:p>
            <a:pPr marL="266699" indent="-266699">
              <a:lnSpc>
                <a:spcPct val="90000"/>
              </a:lnSpc>
              <a:spcBef>
                <a:spcPts val="900"/>
              </a:spcBef>
              <a:buClr>
                <a:srgbClr val="000000"/>
              </a:buClr>
              <a:defRPr sz="2400">
                <a:solidFill>
                  <a:srgbClr val="252525"/>
                </a:solidFill>
              </a:defRPr>
            </a:pPr>
            <a:r>
              <a:t>Donec id elit non mi porta gravida at eget metus.</a:t>
            </a:r>
          </a:p>
          <a:p>
            <a:pPr marL="266699" indent="-266699">
              <a:lnSpc>
                <a:spcPct val="90000"/>
              </a:lnSpc>
              <a:spcBef>
                <a:spcPts val="900"/>
              </a:spcBef>
              <a:buClr>
                <a:srgbClr val="000000"/>
              </a:buClr>
              <a:defRPr sz="2400">
                <a:solidFill>
                  <a:srgbClr val="252525"/>
                </a:solidFill>
              </a:defRPr>
            </a:pPr>
            <a:r>
              <a:t>Donec sed odio dui. Maecenas sed diam eget risus varius blandit sit amet non magna.</a:t>
            </a:r>
          </a:p>
        </p:txBody>
      </p:sp>
      <p:sp>
        <p:nvSpPr>
          <p:cNvPr id="652" name="Vivamus sagittis lacus vel augue laoreet rutrum faucibus dolor auctor Nullam id. Aenean lacinia bibendum nulla sed consectetur. Donec id elit non mi porta gravida at eget metus. Cras mattis consectetur purus sit amet fermentum."/>
          <p:cNvSpPr txBox="1">
            <a:spLocks noGrp="1"/>
          </p:cNvSpPr>
          <p:nvPr>
            <p:ph type="body" sz="quarter" idx="23"/>
          </p:nvPr>
        </p:nvSpPr>
        <p:spPr>
          <a:xfrm>
            <a:off x="17067040" y="5698485"/>
            <a:ext cx="5945360" cy="2966041"/>
          </a:xfrm>
          <a:prstGeom prst="rect">
            <a:avLst/>
          </a:prstGeom>
        </p:spPr>
        <p:txBody>
          <a:bodyPr numCol="1" spcCol="38100"/>
          <a:lstStyle>
            <a:lvl1pPr marL="0" indent="0">
              <a:lnSpc>
                <a:spcPct val="90000"/>
              </a:lnSpc>
              <a:spcBef>
                <a:spcPts val="900"/>
              </a:spcBef>
              <a:buSzTx/>
              <a:buNone/>
              <a:defRPr sz="2400">
                <a:solidFill>
                  <a:srgbClr val="252525"/>
                </a:solidFill>
              </a:defRPr>
            </a:lvl1pPr>
          </a:lstStyle>
          <a:p>
            <a:r>
              <a:t>Vivamus sagittis lacus vel augue laoreet rutrum faucibus dolor auctor Nullam id. Aenean lacinia bibendum nulla sed consectetur. Donec id elit non mi porta gravida at eget metus. Cras mattis consectetur purus sit amet fermentum.</a:t>
            </a:r>
          </a:p>
        </p:txBody>
      </p:sp>
      <p:sp>
        <p:nvSpPr>
          <p:cNvPr id="653" name="Line"/>
          <p:cNvSpPr/>
          <p:nvPr/>
        </p:nvSpPr>
        <p:spPr>
          <a:xfrm>
            <a:off x="7803253" y="5476235"/>
            <a:ext cx="8796281"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54" name="Line"/>
          <p:cNvSpPr/>
          <p:nvPr/>
        </p:nvSpPr>
        <p:spPr>
          <a:xfrm>
            <a:off x="17067040" y="5476235"/>
            <a:ext cx="5945360"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55" name="Column Header"/>
          <p:cNvSpPr txBox="1">
            <a:spLocks noGrp="1"/>
          </p:cNvSpPr>
          <p:nvPr>
            <p:ph type="body" sz="quarter" idx="24"/>
          </p:nvPr>
        </p:nvSpPr>
        <p:spPr>
          <a:xfrm>
            <a:off x="7803253" y="4698331"/>
            <a:ext cx="8577988" cy="646007"/>
          </a:xfrm>
          <a:prstGeom prst="rect">
            <a:avLst/>
          </a:prstGeom>
        </p:spPr>
        <p:txBody>
          <a:bodyPr numCol="1" spcCol="38100" anchor="ctr">
            <a:noAutofit/>
          </a:bodyPr>
          <a:lstStyle>
            <a:lvl1pPr marL="0" indent="0">
              <a:lnSpc>
                <a:spcPct val="90000"/>
              </a:lnSpc>
              <a:spcBef>
                <a:spcPts val="0"/>
              </a:spcBef>
              <a:buSzTx/>
              <a:buNone/>
              <a:defRPr sz="3200" b="1">
                <a:solidFill>
                  <a:srgbClr val="252525"/>
                </a:solidFill>
              </a:defRPr>
            </a:lvl1pPr>
          </a:lstStyle>
          <a:p>
            <a:r>
              <a:t>Column Header</a:t>
            </a:r>
          </a:p>
        </p:txBody>
      </p:sp>
      <p:sp>
        <p:nvSpPr>
          <p:cNvPr id="656" name="Summary Header"/>
          <p:cNvSpPr txBox="1">
            <a:spLocks noGrp="1"/>
          </p:cNvSpPr>
          <p:nvPr>
            <p:ph type="body" sz="quarter" idx="25"/>
          </p:nvPr>
        </p:nvSpPr>
        <p:spPr>
          <a:xfrm>
            <a:off x="17067040" y="4697326"/>
            <a:ext cx="5945360" cy="648017"/>
          </a:xfrm>
          <a:prstGeom prst="rect">
            <a:avLst/>
          </a:prstGeom>
        </p:spPr>
        <p:txBody>
          <a:bodyPr numCol="1" spcCol="38100" anchor="ctr">
            <a:noAutofit/>
          </a:bodyPr>
          <a:lstStyle>
            <a:lvl1pPr marL="0" indent="0">
              <a:lnSpc>
                <a:spcPct val="90000"/>
              </a:lnSpc>
              <a:spcBef>
                <a:spcPts val="0"/>
              </a:spcBef>
              <a:buSzTx/>
              <a:buNone/>
              <a:defRPr sz="3200" b="1">
                <a:solidFill>
                  <a:srgbClr val="252525"/>
                </a:solidFill>
              </a:defRPr>
            </a:lvl1pPr>
          </a:lstStyle>
          <a:p>
            <a:r>
              <a:t>Summary Header</a:t>
            </a:r>
          </a:p>
        </p:txBody>
      </p:sp>
      <p:sp>
        <p:nvSpPr>
          <p:cNvPr id="657" name="Row Header"/>
          <p:cNvSpPr txBox="1">
            <a:spLocks noGrp="1"/>
          </p:cNvSpPr>
          <p:nvPr>
            <p:ph type="body" sz="quarter" idx="26"/>
          </p:nvPr>
        </p:nvSpPr>
        <p:spPr>
          <a:xfrm>
            <a:off x="1828800" y="5698485"/>
            <a:ext cx="5354474" cy="876301"/>
          </a:xfrm>
          <a:prstGeom prst="rect">
            <a:avLst/>
          </a:prstGeom>
        </p:spPr>
        <p:txBody>
          <a:bodyPr numCol="1" spcCol="38100" anchor="b">
            <a:noAutofit/>
          </a:bodyPr>
          <a:lstStyle>
            <a:lvl1pPr marL="0" indent="0">
              <a:lnSpc>
                <a:spcPct val="80000"/>
              </a:lnSpc>
              <a:spcBef>
                <a:spcPts val="0"/>
              </a:spcBef>
              <a:buSzTx/>
              <a:buNone/>
              <a:defRPr sz="2800" b="1" spc="-56">
                <a:solidFill>
                  <a:srgbClr val="252525"/>
                </a:solidFill>
              </a:defRPr>
            </a:lvl1pPr>
          </a:lstStyle>
          <a:p>
            <a:r>
              <a:t>Row Header</a:t>
            </a:r>
          </a:p>
        </p:txBody>
      </p:sp>
      <p:sp>
        <p:nvSpPr>
          <p:cNvPr id="658" name="Row Description sagittis lacus vel augue laoreet rutrum faucibus dolor auctor Nullam id mollis semper consectetur adipiscing elit."/>
          <p:cNvSpPr txBox="1">
            <a:spLocks noGrp="1"/>
          </p:cNvSpPr>
          <p:nvPr>
            <p:ph type="body" sz="quarter" idx="27"/>
          </p:nvPr>
        </p:nvSpPr>
        <p:spPr>
          <a:xfrm>
            <a:off x="1828800" y="6574785"/>
            <a:ext cx="5354474" cy="2089741"/>
          </a:xfrm>
          <a:prstGeom prst="rect">
            <a:avLst/>
          </a:prstGeom>
        </p:spPr>
        <p:txBody>
          <a:bodyPr numCol="1" spcCol="38100"/>
          <a:lstStyle>
            <a:lvl1pPr marL="0" indent="0">
              <a:lnSpc>
                <a:spcPct val="90000"/>
              </a:lnSpc>
              <a:spcBef>
                <a:spcPts val="900"/>
              </a:spcBef>
              <a:buSzTx/>
              <a:buNone/>
              <a:defRPr sz="2100" spc="41">
                <a:solidFill>
                  <a:srgbClr val="323232"/>
                </a:solidFill>
              </a:defRPr>
            </a:lvl1pPr>
          </a:lstStyle>
          <a:p>
            <a:r>
              <a:t>Row Description sagittis lacus vel augue laoreet rutrum faucibus dolor auctor Nullam id mollis semper consectetur adipiscing elit.</a:t>
            </a:r>
          </a:p>
        </p:txBody>
      </p:sp>
      <p:sp>
        <p:nvSpPr>
          <p:cNvPr id="659" name="Line"/>
          <p:cNvSpPr/>
          <p:nvPr/>
        </p:nvSpPr>
        <p:spPr>
          <a:xfrm>
            <a:off x="7803253" y="8912857"/>
            <a:ext cx="8806588"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60" name="Line"/>
          <p:cNvSpPr/>
          <p:nvPr/>
        </p:nvSpPr>
        <p:spPr>
          <a:xfrm>
            <a:off x="17067040" y="8918916"/>
            <a:ext cx="5945360"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61" name="Nullam quis risus eget urna mollis ornare vel eu leo.…"/>
          <p:cNvSpPr txBox="1">
            <a:spLocks noGrp="1"/>
          </p:cNvSpPr>
          <p:nvPr>
            <p:ph type="body" sz="quarter" idx="28"/>
          </p:nvPr>
        </p:nvSpPr>
        <p:spPr>
          <a:xfrm>
            <a:off x="7803253" y="9127579"/>
            <a:ext cx="8577987" cy="2971801"/>
          </a:xfrm>
          <a:prstGeom prst="rect">
            <a:avLst/>
          </a:prstGeom>
        </p:spPr>
        <p:txBody>
          <a:bodyPr numCol="1" spcCol="38100"/>
          <a:lstStyle/>
          <a:p>
            <a:pPr marL="266699" indent="-266699">
              <a:lnSpc>
                <a:spcPct val="90000"/>
              </a:lnSpc>
              <a:spcBef>
                <a:spcPts val="900"/>
              </a:spcBef>
              <a:buClr>
                <a:srgbClr val="000000"/>
              </a:buClr>
              <a:defRPr sz="2400">
                <a:solidFill>
                  <a:srgbClr val="252525"/>
                </a:solidFill>
              </a:defRPr>
            </a:pPr>
            <a:r>
              <a:t>Nullam quis risus eget urna mollis ornare vel eu leo. </a:t>
            </a:r>
          </a:p>
          <a:p>
            <a:pPr marL="266699" indent="-266699">
              <a:lnSpc>
                <a:spcPct val="90000"/>
              </a:lnSpc>
              <a:spcBef>
                <a:spcPts val="900"/>
              </a:spcBef>
              <a:buClr>
                <a:srgbClr val="000000"/>
              </a:buClr>
              <a:defRPr sz="2400">
                <a:solidFill>
                  <a:srgbClr val="252525"/>
                </a:solidFill>
              </a:defRPr>
            </a:pPr>
            <a:r>
              <a:t>Duis mollis, est non commodo luctus, nisi erat porttitor ligula, eget lacinia odio sem nec elit. </a:t>
            </a:r>
          </a:p>
          <a:p>
            <a:pPr marL="266699" indent="-266699">
              <a:lnSpc>
                <a:spcPct val="90000"/>
              </a:lnSpc>
              <a:spcBef>
                <a:spcPts val="900"/>
              </a:spcBef>
              <a:buClr>
                <a:srgbClr val="000000"/>
              </a:buClr>
              <a:defRPr sz="2400">
                <a:solidFill>
                  <a:srgbClr val="252525"/>
                </a:solidFill>
              </a:defRPr>
            </a:pPr>
            <a:r>
              <a:t>Maecenas faucibus mollis interdum. Aenean eu leo quam. </a:t>
            </a:r>
          </a:p>
          <a:p>
            <a:pPr marL="266699" indent="-266699">
              <a:lnSpc>
                <a:spcPct val="90000"/>
              </a:lnSpc>
              <a:spcBef>
                <a:spcPts val="900"/>
              </a:spcBef>
              <a:buClr>
                <a:srgbClr val="000000"/>
              </a:buClr>
              <a:defRPr sz="2400">
                <a:solidFill>
                  <a:srgbClr val="252525"/>
                </a:solidFill>
              </a:defRPr>
            </a:pPr>
            <a:r>
              <a:t>Donec id elit non mi porta gravida at eget metus.</a:t>
            </a:r>
          </a:p>
          <a:p>
            <a:pPr marL="266699" indent="-266699">
              <a:lnSpc>
                <a:spcPct val="90000"/>
              </a:lnSpc>
              <a:spcBef>
                <a:spcPts val="900"/>
              </a:spcBef>
              <a:buClr>
                <a:srgbClr val="000000"/>
              </a:buClr>
              <a:defRPr sz="2400">
                <a:solidFill>
                  <a:srgbClr val="252525"/>
                </a:solidFill>
              </a:defRPr>
            </a:pPr>
            <a:r>
              <a:t>Donec sed odio dui. Maecenas sed diam eget risus varius blandit sit amet non magna.</a:t>
            </a:r>
          </a:p>
        </p:txBody>
      </p:sp>
      <p:sp>
        <p:nvSpPr>
          <p:cNvPr id="662" name="Vivamus sagittis lacus vel augue laoreet rutrum faucibus dolor auctor Nullam id. Aenean lacinia bibendum nulla sed consectetur. Donec id elit non mi porta gravida at eget metus. Cras mattis consectetur purus sit amet fermentum."/>
          <p:cNvSpPr txBox="1">
            <a:spLocks noGrp="1"/>
          </p:cNvSpPr>
          <p:nvPr>
            <p:ph type="body" sz="quarter" idx="29"/>
          </p:nvPr>
        </p:nvSpPr>
        <p:spPr>
          <a:xfrm>
            <a:off x="17067040" y="9127579"/>
            <a:ext cx="5945360" cy="2971801"/>
          </a:xfrm>
          <a:prstGeom prst="rect">
            <a:avLst/>
          </a:prstGeom>
        </p:spPr>
        <p:txBody>
          <a:bodyPr numCol="1" spcCol="38100"/>
          <a:lstStyle>
            <a:lvl1pPr marL="0" indent="0">
              <a:lnSpc>
                <a:spcPct val="90000"/>
              </a:lnSpc>
              <a:spcBef>
                <a:spcPts val="900"/>
              </a:spcBef>
              <a:buSzTx/>
              <a:buNone/>
              <a:defRPr sz="2400">
                <a:solidFill>
                  <a:srgbClr val="252525"/>
                </a:solidFill>
              </a:defRPr>
            </a:lvl1pPr>
          </a:lstStyle>
          <a:p>
            <a:r>
              <a:t>Vivamus sagittis lacus vel augue laoreet rutrum faucibus dolor auctor Nullam id. Aenean lacinia bibendum nulla sed consectetur. Donec id elit non mi porta gravida at eget metus. Cras mattis consectetur purus sit amet fermentum.</a:t>
            </a:r>
          </a:p>
        </p:txBody>
      </p:sp>
      <p:sp>
        <p:nvSpPr>
          <p:cNvPr id="663" name="Row Header"/>
          <p:cNvSpPr txBox="1">
            <a:spLocks noGrp="1"/>
          </p:cNvSpPr>
          <p:nvPr>
            <p:ph type="body" sz="quarter" idx="30"/>
          </p:nvPr>
        </p:nvSpPr>
        <p:spPr>
          <a:xfrm>
            <a:off x="1828800" y="9127579"/>
            <a:ext cx="5354474" cy="876301"/>
          </a:xfrm>
          <a:prstGeom prst="rect">
            <a:avLst/>
          </a:prstGeom>
        </p:spPr>
        <p:txBody>
          <a:bodyPr numCol="1" spcCol="38100" anchor="b">
            <a:noAutofit/>
          </a:bodyPr>
          <a:lstStyle>
            <a:lvl1pPr marL="0" indent="0">
              <a:lnSpc>
                <a:spcPct val="80000"/>
              </a:lnSpc>
              <a:spcBef>
                <a:spcPts val="0"/>
              </a:spcBef>
              <a:buSzTx/>
              <a:buNone/>
              <a:defRPr sz="2800" b="1" spc="-56">
                <a:solidFill>
                  <a:srgbClr val="252525"/>
                </a:solidFill>
              </a:defRPr>
            </a:lvl1pPr>
          </a:lstStyle>
          <a:p>
            <a:r>
              <a:t>Row Header</a:t>
            </a:r>
          </a:p>
        </p:txBody>
      </p:sp>
      <p:sp>
        <p:nvSpPr>
          <p:cNvPr id="664" name="Row Description sagittis lacus vel augue laoreet rutrum faucibus dolor auctor Nullam id mollis semper consectetur adipiscing elit."/>
          <p:cNvSpPr txBox="1">
            <a:spLocks noGrp="1"/>
          </p:cNvSpPr>
          <p:nvPr>
            <p:ph type="body" sz="quarter" idx="31"/>
          </p:nvPr>
        </p:nvSpPr>
        <p:spPr>
          <a:xfrm>
            <a:off x="1828800" y="10003879"/>
            <a:ext cx="5354474" cy="2089741"/>
          </a:xfrm>
          <a:prstGeom prst="rect">
            <a:avLst/>
          </a:prstGeom>
        </p:spPr>
        <p:txBody>
          <a:bodyPr numCol="1" spcCol="38100"/>
          <a:lstStyle>
            <a:lvl1pPr marL="0" indent="0">
              <a:lnSpc>
                <a:spcPct val="90000"/>
              </a:lnSpc>
              <a:spcBef>
                <a:spcPts val="900"/>
              </a:spcBef>
              <a:buSzTx/>
              <a:buNone/>
              <a:defRPr sz="2100" spc="41">
                <a:solidFill>
                  <a:srgbClr val="323232"/>
                </a:solidFill>
              </a:defRPr>
            </a:lvl1pPr>
          </a:lstStyle>
          <a:p>
            <a:r>
              <a:t>Row Description sagittis lacus vel augue laoreet rutrum faucibus dolor auctor Nullam id mollis semper consectetur adipiscing elit.</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Comparison Matrix - 3:2">
    <p:spTree>
      <p:nvGrpSpPr>
        <p:cNvPr id="1" name=""/>
        <p:cNvGrpSpPr/>
        <p:nvPr/>
      </p:nvGrpSpPr>
      <p:grpSpPr>
        <a:xfrm>
          <a:off x="0" y="0"/>
          <a:ext cx="0" cy="0"/>
          <a:chOff x="0" y="0"/>
          <a:chExt cx="0" cy="0"/>
        </a:xfrm>
      </p:grpSpPr>
      <p:sp>
        <p:nvSpPr>
          <p:cNvPr id="671"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672" name="Title Text"/>
          <p:cNvSpPr txBox="1">
            <a:spLocks noGrp="1"/>
          </p:cNvSpPr>
          <p:nvPr>
            <p:ph type="title"/>
          </p:nvPr>
        </p:nvSpPr>
        <p:spPr>
          <a:prstGeom prst="rect">
            <a:avLst/>
          </a:prstGeom>
        </p:spPr>
        <p:txBody>
          <a:bodyPr/>
          <a:lstStyle/>
          <a:p>
            <a:r>
              <a:t>Title Text</a:t>
            </a:r>
          </a:p>
        </p:txBody>
      </p:sp>
      <p:sp>
        <p:nvSpPr>
          <p:cNvPr id="67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674" name="Nullam quis risus eget urna mollis ornare vel eu leo.…"/>
          <p:cNvSpPr txBox="1">
            <a:spLocks noGrp="1"/>
          </p:cNvSpPr>
          <p:nvPr>
            <p:ph type="body" sz="quarter" idx="22"/>
          </p:nvPr>
        </p:nvSpPr>
        <p:spPr>
          <a:xfrm>
            <a:off x="7803253" y="5713285"/>
            <a:ext cx="8577988" cy="1861829"/>
          </a:xfrm>
          <a:prstGeom prst="rect">
            <a:avLst/>
          </a:prstGeom>
        </p:spPr>
        <p:txBody>
          <a:bodyPr numCol="1" spcCol="38100"/>
          <a:lstStyle/>
          <a:p>
            <a:pPr marL="266699" indent="-266699">
              <a:lnSpc>
                <a:spcPct val="90000"/>
              </a:lnSpc>
              <a:spcBef>
                <a:spcPts val="900"/>
              </a:spcBef>
              <a:buClr>
                <a:srgbClr val="000000"/>
              </a:buClr>
              <a:defRPr sz="2400">
                <a:solidFill>
                  <a:srgbClr val="252525"/>
                </a:solidFill>
              </a:defRPr>
            </a:pPr>
            <a:r>
              <a:t>Nullam quis risus eget urna mollis ornare vel eu leo. </a:t>
            </a:r>
          </a:p>
          <a:p>
            <a:pPr marL="266699" indent="-266699">
              <a:lnSpc>
                <a:spcPct val="90000"/>
              </a:lnSpc>
              <a:spcBef>
                <a:spcPts val="900"/>
              </a:spcBef>
              <a:buClr>
                <a:srgbClr val="000000"/>
              </a:buClr>
              <a:defRPr sz="2400">
                <a:solidFill>
                  <a:srgbClr val="252525"/>
                </a:solidFill>
              </a:defRPr>
            </a:pPr>
            <a:r>
              <a:t>Duis mollis, est non commodo luctus, nisi erat porttitor ligula, eget lacinia odio sem nec elit. </a:t>
            </a:r>
          </a:p>
          <a:p>
            <a:pPr marL="266699" indent="-266699">
              <a:lnSpc>
                <a:spcPct val="90000"/>
              </a:lnSpc>
              <a:spcBef>
                <a:spcPts val="900"/>
              </a:spcBef>
              <a:buClr>
                <a:srgbClr val="000000"/>
              </a:buClr>
              <a:defRPr sz="2400">
                <a:solidFill>
                  <a:srgbClr val="252525"/>
                </a:solidFill>
              </a:defRPr>
            </a:pPr>
            <a:r>
              <a:t>Maecenas faucibus mollis interdum. Aenean eu leo quam. </a:t>
            </a:r>
          </a:p>
        </p:txBody>
      </p:sp>
      <p:sp>
        <p:nvSpPr>
          <p:cNvPr id="675" name="Vivamus sagittis lacus vel augue laoreet rutrum faucibus dolor auctor Nullam id. Aenean lacinia bibendum nulla sed consectetur."/>
          <p:cNvSpPr txBox="1">
            <a:spLocks noGrp="1"/>
          </p:cNvSpPr>
          <p:nvPr>
            <p:ph type="body" sz="quarter" idx="23"/>
          </p:nvPr>
        </p:nvSpPr>
        <p:spPr>
          <a:xfrm>
            <a:off x="17067040" y="5698485"/>
            <a:ext cx="5945360" cy="1861830"/>
          </a:xfrm>
          <a:prstGeom prst="rect">
            <a:avLst/>
          </a:prstGeom>
        </p:spPr>
        <p:txBody>
          <a:bodyPr numCol="1" spcCol="38100"/>
          <a:lstStyle>
            <a:lvl1pPr marL="0" indent="0">
              <a:lnSpc>
                <a:spcPct val="90000"/>
              </a:lnSpc>
              <a:spcBef>
                <a:spcPts val="900"/>
              </a:spcBef>
              <a:buSzTx/>
              <a:buNone/>
              <a:defRPr sz="2400">
                <a:solidFill>
                  <a:srgbClr val="252525"/>
                </a:solidFill>
              </a:defRPr>
            </a:lvl1pPr>
          </a:lstStyle>
          <a:p>
            <a:r>
              <a:t>Vivamus sagittis lacus vel augue laoreet rutrum faucibus dolor auctor Nullam id. Aenean lacinia bibendum nulla sed consectetur.</a:t>
            </a:r>
          </a:p>
        </p:txBody>
      </p:sp>
      <p:sp>
        <p:nvSpPr>
          <p:cNvPr id="676" name="Line"/>
          <p:cNvSpPr/>
          <p:nvPr/>
        </p:nvSpPr>
        <p:spPr>
          <a:xfrm>
            <a:off x="7803253" y="5476235"/>
            <a:ext cx="8796281"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77" name="Line"/>
          <p:cNvSpPr/>
          <p:nvPr/>
        </p:nvSpPr>
        <p:spPr>
          <a:xfrm>
            <a:off x="17067040" y="5476235"/>
            <a:ext cx="5945360"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78" name="Column Header"/>
          <p:cNvSpPr txBox="1">
            <a:spLocks noGrp="1"/>
          </p:cNvSpPr>
          <p:nvPr>
            <p:ph type="body" sz="quarter" idx="24"/>
          </p:nvPr>
        </p:nvSpPr>
        <p:spPr>
          <a:xfrm>
            <a:off x="7803253" y="4698331"/>
            <a:ext cx="8577988" cy="646007"/>
          </a:xfrm>
          <a:prstGeom prst="rect">
            <a:avLst/>
          </a:prstGeom>
        </p:spPr>
        <p:txBody>
          <a:bodyPr numCol="1" spcCol="38100" anchor="ctr">
            <a:noAutofit/>
          </a:bodyPr>
          <a:lstStyle>
            <a:lvl1pPr marL="0" indent="0">
              <a:lnSpc>
                <a:spcPct val="90000"/>
              </a:lnSpc>
              <a:spcBef>
                <a:spcPts val="0"/>
              </a:spcBef>
              <a:buSzTx/>
              <a:buNone/>
              <a:defRPr sz="3200" b="1">
                <a:solidFill>
                  <a:srgbClr val="252525"/>
                </a:solidFill>
              </a:defRPr>
            </a:lvl1pPr>
          </a:lstStyle>
          <a:p>
            <a:r>
              <a:t>Column Header</a:t>
            </a:r>
          </a:p>
        </p:txBody>
      </p:sp>
      <p:sp>
        <p:nvSpPr>
          <p:cNvPr id="679" name="Summary Header"/>
          <p:cNvSpPr txBox="1">
            <a:spLocks noGrp="1"/>
          </p:cNvSpPr>
          <p:nvPr>
            <p:ph type="body" sz="quarter" idx="25"/>
          </p:nvPr>
        </p:nvSpPr>
        <p:spPr>
          <a:xfrm>
            <a:off x="17067040" y="4697326"/>
            <a:ext cx="5945360" cy="648017"/>
          </a:xfrm>
          <a:prstGeom prst="rect">
            <a:avLst/>
          </a:prstGeom>
        </p:spPr>
        <p:txBody>
          <a:bodyPr numCol="1" spcCol="38100" anchor="ctr">
            <a:noAutofit/>
          </a:bodyPr>
          <a:lstStyle>
            <a:lvl1pPr marL="0" indent="0">
              <a:lnSpc>
                <a:spcPct val="90000"/>
              </a:lnSpc>
              <a:spcBef>
                <a:spcPts val="0"/>
              </a:spcBef>
              <a:buSzTx/>
              <a:buNone/>
              <a:defRPr sz="3200" b="1">
                <a:solidFill>
                  <a:srgbClr val="252525"/>
                </a:solidFill>
              </a:defRPr>
            </a:lvl1pPr>
          </a:lstStyle>
          <a:p>
            <a:r>
              <a:t>Summary Header</a:t>
            </a:r>
          </a:p>
        </p:txBody>
      </p:sp>
      <p:sp>
        <p:nvSpPr>
          <p:cNvPr id="680" name="Row Header"/>
          <p:cNvSpPr txBox="1">
            <a:spLocks noGrp="1"/>
          </p:cNvSpPr>
          <p:nvPr>
            <p:ph type="body" sz="quarter" idx="26"/>
          </p:nvPr>
        </p:nvSpPr>
        <p:spPr>
          <a:xfrm>
            <a:off x="1828800" y="5698485"/>
            <a:ext cx="5354474" cy="876301"/>
          </a:xfrm>
          <a:prstGeom prst="rect">
            <a:avLst/>
          </a:prstGeom>
        </p:spPr>
        <p:txBody>
          <a:bodyPr numCol="1" spcCol="38100" anchor="b">
            <a:noAutofit/>
          </a:bodyPr>
          <a:lstStyle>
            <a:lvl1pPr marL="0" indent="0">
              <a:lnSpc>
                <a:spcPct val="80000"/>
              </a:lnSpc>
              <a:spcBef>
                <a:spcPts val="0"/>
              </a:spcBef>
              <a:buSzTx/>
              <a:buNone/>
              <a:defRPr sz="2800" b="1" spc="-56">
                <a:solidFill>
                  <a:srgbClr val="252525"/>
                </a:solidFill>
              </a:defRPr>
            </a:lvl1pPr>
          </a:lstStyle>
          <a:p>
            <a:r>
              <a:t>Row Header</a:t>
            </a:r>
          </a:p>
        </p:txBody>
      </p:sp>
      <p:sp>
        <p:nvSpPr>
          <p:cNvPr id="681" name="Row Description sagittis lacus vel augue laoreet rutrum faucibus dolor auctor Nullam id mollis semper consectetur adipiscing elit."/>
          <p:cNvSpPr txBox="1">
            <a:spLocks noGrp="1"/>
          </p:cNvSpPr>
          <p:nvPr>
            <p:ph type="body" sz="quarter" idx="27"/>
          </p:nvPr>
        </p:nvSpPr>
        <p:spPr>
          <a:xfrm>
            <a:off x="1828800" y="6574786"/>
            <a:ext cx="5354474" cy="1071881"/>
          </a:xfrm>
          <a:prstGeom prst="rect">
            <a:avLst/>
          </a:prstGeom>
        </p:spPr>
        <p:txBody>
          <a:bodyPr numCol="1" spcCol="38100"/>
          <a:lstStyle>
            <a:lvl1pPr marL="0" indent="0" defTabSz="808990">
              <a:lnSpc>
                <a:spcPct val="90000"/>
              </a:lnSpc>
              <a:spcBef>
                <a:spcPts val="800"/>
              </a:spcBef>
              <a:buSzTx/>
              <a:buNone/>
              <a:defRPr sz="2058" spc="41">
                <a:solidFill>
                  <a:srgbClr val="323232"/>
                </a:solidFill>
              </a:defRPr>
            </a:lvl1pPr>
          </a:lstStyle>
          <a:p>
            <a:r>
              <a:t>Row Description sagittis lacus vel augue laoreet rutrum faucibus dolor auctor Nullam id mollis semper consectetur adipiscing elit.</a:t>
            </a:r>
          </a:p>
        </p:txBody>
      </p:sp>
      <p:sp>
        <p:nvSpPr>
          <p:cNvPr id="682" name="Line"/>
          <p:cNvSpPr/>
          <p:nvPr/>
        </p:nvSpPr>
        <p:spPr>
          <a:xfrm>
            <a:off x="7803253" y="7748558"/>
            <a:ext cx="8806588"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83" name="Line"/>
          <p:cNvSpPr/>
          <p:nvPr/>
        </p:nvSpPr>
        <p:spPr>
          <a:xfrm>
            <a:off x="17067040" y="7754616"/>
            <a:ext cx="5945360"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84" name="Nullam quis risus eget urna mollis ornare vel eu leo.…"/>
          <p:cNvSpPr txBox="1">
            <a:spLocks noGrp="1"/>
          </p:cNvSpPr>
          <p:nvPr>
            <p:ph type="body" sz="quarter" idx="28"/>
          </p:nvPr>
        </p:nvSpPr>
        <p:spPr>
          <a:xfrm>
            <a:off x="7803253" y="7994431"/>
            <a:ext cx="8577987" cy="1866901"/>
          </a:xfrm>
          <a:prstGeom prst="rect">
            <a:avLst/>
          </a:prstGeom>
        </p:spPr>
        <p:txBody>
          <a:bodyPr numCol="1" spcCol="38100"/>
          <a:lstStyle/>
          <a:p>
            <a:pPr marL="304799" indent="-304799">
              <a:lnSpc>
                <a:spcPct val="90000"/>
              </a:lnSpc>
              <a:spcBef>
                <a:spcPts val="900"/>
              </a:spcBef>
              <a:buClr>
                <a:srgbClr val="000000"/>
              </a:buClr>
              <a:defRPr sz="2400">
                <a:solidFill>
                  <a:srgbClr val="252525"/>
                </a:solidFill>
              </a:defRPr>
            </a:pPr>
            <a:r>
              <a:t>Nullam quis risus eget urna mollis ornare vel eu leo. </a:t>
            </a:r>
          </a:p>
          <a:p>
            <a:pPr marL="304799" indent="-304799">
              <a:lnSpc>
                <a:spcPct val="90000"/>
              </a:lnSpc>
              <a:spcBef>
                <a:spcPts val="900"/>
              </a:spcBef>
              <a:buClr>
                <a:srgbClr val="000000"/>
              </a:buClr>
              <a:defRPr sz="2400">
                <a:solidFill>
                  <a:srgbClr val="252525"/>
                </a:solidFill>
              </a:defRPr>
            </a:pPr>
            <a:r>
              <a:t>Duis mollis, est non commodo luctus, nisi erat porttitor ligula, eget lacinia odio sem nec elit. </a:t>
            </a:r>
          </a:p>
          <a:p>
            <a:pPr marL="304799" indent="-304799">
              <a:lnSpc>
                <a:spcPct val="90000"/>
              </a:lnSpc>
              <a:spcBef>
                <a:spcPts val="900"/>
              </a:spcBef>
              <a:buClr>
                <a:srgbClr val="000000"/>
              </a:buClr>
              <a:defRPr sz="2400">
                <a:solidFill>
                  <a:srgbClr val="252525"/>
                </a:solidFill>
              </a:defRPr>
            </a:pPr>
            <a:r>
              <a:t>Maecenas faucibus mollis interdum. Aenean eu leo quam. </a:t>
            </a:r>
          </a:p>
        </p:txBody>
      </p:sp>
      <p:sp>
        <p:nvSpPr>
          <p:cNvPr id="685" name="Vivamus sagittis lacus vel augue laoreet rutrum faucibus dolor auctor Nullam id. Aenean lacinia bibendum nulla sed consectetur."/>
          <p:cNvSpPr txBox="1">
            <a:spLocks noGrp="1"/>
          </p:cNvSpPr>
          <p:nvPr>
            <p:ph type="body" sz="quarter" idx="29"/>
          </p:nvPr>
        </p:nvSpPr>
        <p:spPr>
          <a:xfrm>
            <a:off x="17067040" y="7994431"/>
            <a:ext cx="5945360" cy="1866901"/>
          </a:xfrm>
          <a:prstGeom prst="rect">
            <a:avLst/>
          </a:prstGeom>
        </p:spPr>
        <p:txBody>
          <a:bodyPr numCol="1" spcCol="38100"/>
          <a:lstStyle>
            <a:lvl1pPr marL="0" indent="0">
              <a:lnSpc>
                <a:spcPct val="90000"/>
              </a:lnSpc>
              <a:spcBef>
                <a:spcPts val="900"/>
              </a:spcBef>
              <a:buSzTx/>
              <a:buNone/>
              <a:defRPr sz="2400">
                <a:solidFill>
                  <a:srgbClr val="252525"/>
                </a:solidFill>
              </a:defRPr>
            </a:lvl1pPr>
          </a:lstStyle>
          <a:p>
            <a:r>
              <a:t>Vivamus sagittis lacus vel augue laoreet rutrum faucibus dolor auctor Nullam id. Aenean lacinia bibendum nulla sed consectetur.</a:t>
            </a:r>
          </a:p>
        </p:txBody>
      </p:sp>
      <p:sp>
        <p:nvSpPr>
          <p:cNvPr id="686" name="Line"/>
          <p:cNvSpPr/>
          <p:nvPr/>
        </p:nvSpPr>
        <p:spPr>
          <a:xfrm>
            <a:off x="7803253" y="10049018"/>
            <a:ext cx="8806588"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87" name="Line"/>
          <p:cNvSpPr/>
          <p:nvPr/>
        </p:nvSpPr>
        <p:spPr>
          <a:xfrm>
            <a:off x="17067040" y="10055076"/>
            <a:ext cx="5945360"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688" name="Nullam quis risus eget urna mollis ornare vel eu leo.…"/>
          <p:cNvSpPr txBox="1">
            <a:spLocks noGrp="1"/>
          </p:cNvSpPr>
          <p:nvPr>
            <p:ph type="body" sz="quarter" idx="30"/>
          </p:nvPr>
        </p:nvSpPr>
        <p:spPr>
          <a:xfrm>
            <a:off x="7803253" y="10280648"/>
            <a:ext cx="8577987" cy="1866901"/>
          </a:xfrm>
          <a:prstGeom prst="rect">
            <a:avLst/>
          </a:prstGeom>
        </p:spPr>
        <p:txBody>
          <a:bodyPr numCol="1" spcCol="38100"/>
          <a:lstStyle/>
          <a:p>
            <a:pPr marL="304799" indent="-304799">
              <a:lnSpc>
                <a:spcPct val="90000"/>
              </a:lnSpc>
              <a:spcBef>
                <a:spcPts val="900"/>
              </a:spcBef>
              <a:buClr>
                <a:srgbClr val="000000"/>
              </a:buClr>
              <a:defRPr sz="2400">
                <a:solidFill>
                  <a:srgbClr val="252525"/>
                </a:solidFill>
              </a:defRPr>
            </a:pPr>
            <a:r>
              <a:t>Nullam quis risus eget urna mollis ornare vel eu leo. </a:t>
            </a:r>
          </a:p>
          <a:p>
            <a:pPr marL="304799" indent="-304799">
              <a:lnSpc>
                <a:spcPct val="90000"/>
              </a:lnSpc>
              <a:spcBef>
                <a:spcPts val="900"/>
              </a:spcBef>
              <a:buClr>
                <a:srgbClr val="000000"/>
              </a:buClr>
              <a:defRPr sz="2400">
                <a:solidFill>
                  <a:srgbClr val="252525"/>
                </a:solidFill>
              </a:defRPr>
            </a:pPr>
            <a:r>
              <a:t>Duis mollis, est non commodo luctus, nisi erat porttitor ligula, eget lacinia odio sem nec elit. </a:t>
            </a:r>
          </a:p>
          <a:p>
            <a:pPr marL="304799" indent="-304799">
              <a:lnSpc>
                <a:spcPct val="90000"/>
              </a:lnSpc>
              <a:spcBef>
                <a:spcPts val="900"/>
              </a:spcBef>
              <a:buClr>
                <a:srgbClr val="000000"/>
              </a:buClr>
              <a:defRPr sz="2400">
                <a:solidFill>
                  <a:srgbClr val="252525"/>
                </a:solidFill>
              </a:defRPr>
            </a:pPr>
            <a:r>
              <a:t>Maecenas faucibus mollis interdum. Aenean eu leo quam. </a:t>
            </a:r>
          </a:p>
        </p:txBody>
      </p:sp>
      <p:sp>
        <p:nvSpPr>
          <p:cNvPr id="689" name="Vivamus sagittis lacus vel augue laoreet rutrum faucibus dolor auctor Nullam id. Aenean lacinia bibendum nulla sed consectetur."/>
          <p:cNvSpPr txBox="1">
            <a:spLocks noGrp="1"/>
          </p:cNvSpPr>
          <p:nvPr>
            <p:ph type="body" sz="quarter" idx="31"/>
          </p:nvPr>
        </p:nvSpPr>
        <p:spPr>
          <a:xfrm>
            <a:off x="17067040" y="10286706"/>
            <a:ext cx="5945360" cy="1866901"/>
          </a:xfrm>
          <a:prstGeom prst="rect">
            <a:avLst/>
          </a:prstGeom>
        </p:spPr>
        <p:txBody>
          <a:bodyPr numCol="1" spcCol="38100"/>
          <a:lstStyle>
            <a:lvl1pPr marL="0" indent="0">
              <a:lnSpc>
                <a:spcPct val="90000"/>
              </a:lnSpc>
              <a:spcBef>
                <a:spcPts val="900"/>
              </a:spcBef>
              <a:buSzTx/>
              <a:buNone/>
              <a:defRPr sz="2400">
                <a:solidFill>
                  <a:srgbClr val="252525"/>
                </a:solidFill>
              </a:defRPr>
            </a:lvl1pPr>
          </a:lstStyle>
          <a:p>
            <a:r>
              <a:t>Vivamus sagittis lacus vel augue laoreet rutrum faucibus dolor auctor Nullam id. Aenean lacinia bibendum nulla sed consectetur.</a:t>
            </a:r>
          </a:p>
        </p:txBody>
      </p:sp>
      <p:sp>
        <p:nvSpPr>
          <p:cNvPr id="690" name="Row Header"/>
          <p:cNvSpPr txBox="1">
            <a:spLocks noGrp="1"/>
          </p:cNvSpPr>
          <p:nvPr>
            <p:ph type="body" sz="quarter" idx="32"/>
          </p:nvPr>
        </p:nvSpPr>
        <p:spPr>
          <a:xfrm>
            <a:off x="1828800" y="7994431"/>
            <a:ext cx="5354474" cy="876301"/>
          </a:xfrm>
          <a:prstGeom prst="rect">
            <a:avLst/>
          </a:prstGeom>
        </p:spPr>
        <p:txBody>
          <a:bodyPr numCol="1" spcCol="38100" anchor="b">
            <a:noAutofit/>
          </a:bodyPr>
          <a:lstStyle>
            <a:lvl1pPr marL="0" indent="0">
              <a:lnSpc>
                <a:spcPct val="80000"/>
              </a:lnSpc>
              <a:spcBef>
                <a:spcPts val="0"/>
              </a:spcBef>
              <a:buSzTx/>
              <a:buNone/>
              <a:defRPr sz="2800" b="1" spc="-56">
                <a:solidFill>
                  <a:srgbClr val="252525"/>
                </a:solidFill>
              </a:defRPr>
            </a:lvl1pPr>
          </a:lstStyle>
          <a:p>
            <a:r>
              <a:t>Row Header</a:t>
            </a:r>
          </a:p>
        </p:txBody>
      </p:sp>
      <p:sp>
        <p:nvSpPr>
          <p:cNvPr id="691" name="Row Description sagittis lacus vel augue laoreet rutrum faucibus dolor auctor Nullam id mollis semper consectetur adipiscing elit."/>
          <p:cNvSpPr txBox="1">
            <a:spLocks noGrp="1"/>
          </p:cNvSpPr>
          <p:nvPr>
            <p:ph type="body" sz="quarter" idx="33"/>
          </p:nvPr>
        </p:nvSpPr>
        <p:spPr>
          <a:xfrm>
            <a:off x="1828800" y="8870731"/>
            <a:ext cx="5354474" cy="1071882"/>
          </a:xfrm>
          <a:prstGeom prst="rect">
            <a:avLst/>
          </a:prstGeom>
        </p:spPr>
        <p:txBody>
          <a:bodyPr numCol="1" spcCol="38100"/>
          <a:lstStyle>
            <a:lvl1pPr marL="0" indent="0" defTabSz="808990">
              <a:lnSpc>
                <a:spcPct val="90000"/>
              </a:lnSpc>
              <a:spcBef>
                <a:spcPts val="800"/>
              </a:spcBef>
              <a:buSzTx/>
              <a:buNone/>
              <a:defRPr sz="2058" spc="41">
                <a:solidFill>
                  <a:srgbClr val="323232"/>
                </a:solidFill>
              </a:defRPr>
            </a:lvl1pPr>
          </a:lstStyle>
          <a:p>
            <a:r>
              <a:t>Row Description sagittis lacus vel augue laoreet rutrum faucibus dolor auctor Nullam id mollis semper consectetur adipiscing elit.</a:t>
            </a:r>
          </a:p>
        </p:txBody>
      </p:sp>
      <p:sp>
        <p:nvSpPr>
          <p:cNvPr id="692" name="Row Header"/>
          <p:cNvSpPr txBox="1">
            <a:spLocks noGrp="1"/>
          </p:cNvSpPr>
          <p:nvPr>
            <p:ph type="body" sz="quarter" idx="34"/>
          </p:nvPr>
        </p:nvSpPr>
        <p:spPr>
          <a:xfrm>
            <a:off x="1828800" y="10280648"/>
            <a:ext cx="5354474" cy="876301"/>
          </a:xfrm>
          <a:prstGeom prst="rect">
            <a:avLst/>
          </a:prstGeom>
        </p:spPr>
        <p:txBody>
          <a:bodyPr numCol="1" spcCol="38100" anchor="b">
            <a:noAutofit/>
          </a:bodyPr>
          <a:lstStyle>
            <a:lvl1pPr marL="0" indent="0">
              <a:lnSpc>
                <a:spcPct val="80000"/>
              </a:lnSpc>
              <a:spcBef>
                <a:spcPts val="0"/>
              </a:spcBef>
              <a:buSzTx/>
              <a:buNone/>
              <a:defRPr sz="2800" b="1" spc="-56">
                <a:solidFill>
                  <a:srgbClr val="252525"/>
                </a:solidFill>
              </a:defRPr>
            </a:lvl1pPr>
          </a:lstStyle>
          <a:p>
            <a:r>
              <a:t>Row Header</a:t>
            </a:r>
          </a:p>
        </p:txBody>
      </p:sp>
      <p:sp>
        <p:nvSpPr>
          <p:cNvPr id="693" name="Row Description sagittis lacus vel augue laoreet rutrum faucibus dolor auctor Nullam id mollis semper consectetur adipiscing elit."/>
          <p:cNvSpPr txBox="1">
            <a:spLocks noGrp="1"/>
          </p:cNvSpPr>
          <p:nvPr>
            <p:ph type="body" sz="quarter" idx="35"/>
          </p:nvPr>
        </p:nvSpPr>
        <p:spPr>
          <a:xfrm>
            <a:off x="1828800" y="11156948"/>
            <a:ext cx="5354474" cy="1071882"/>
          </a:xfrm>
          <a:prstGeom prst="rect">
            <a:avLst/>
          </a:prstGeom>
        </p:spPr>
        <p:txBody>
          <a:bodyPr numCol="1" spcCol="38100"/>
          <a:lstStyle>
            <a:lvl1pPr marL="0" indent="0" defTabSz="808990">
              <a:lnSpc>
                <a:spcPct val="90000"/>
              </a:lnSpc>
              <a:spcBef>
                <a:spcPts val="800"/>
              </a:spcBef>
              <a:buSzTx/>
              <a:buNone/>
              <a:defRPr sz="2058" spc="41">
                <a:solidFill>
                  <a:srgbClr val="323232"/>
                </a:solidFill>
              </a:defRPr>
            </a:lvl1pPr>
          </a:lstStyle>
          <a:p>
            <a:r>
              <a:t>Row Description sagittis lacus vel augue laoreet rutrum faucibus dolor auctor Nullam id mollis semper consectetur adipiscing elit.</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Comparison Matrix - 4:2">
    <p:spTree>
      <p:nvGrpSpPr>
        <p:cNvPr id="1" name=""/>
        <p:cNvGrpSpPr/>
        <p:nvPr/>
      </p:nvGrpSpPr>
      <p:grpSpPr>
        <a:xfrm>
          <a:off x="0" y="0"/>
          <a:ext cx="0" cy="0"/>
          <a:chOff x="0" y="0"/>
          <a:chExt cx="0" cy="0"/>
        </a:xfrm>
      </p:grpSpPr>
      <p:sp>
        <p:nvSpPr>
          <p:cNvPr id="700"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701" name="Title Text"/>
          <p:cNvSpPr txBox="1">
            <a:spLocks noGrp="1"/>
          </p:cNvSpPr>
          <p:nvPr>
            <p:ph type="title"/>
          </p:nvPr>
        </p:nvSpPr>
        <p:spPr>
          <a:prstGeom prst="rect">
            <a:avLst/>
          </a:prstGeom>
        </p:spPr>
        <p:txBody>
          <a:bodyPr/>
          <a:lstStyle/>
          <a:p>
            <a:r>
              <a:t>Title Text</a:t>
            </a:r>
          </a:p>
        </p:txBody>
      </p:sp>
      <p:sp>
        <p:nvSpPr>
          <p:cNvPr id="70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703" name="Nullam quis risus eget urna mollis ornare vel eu leo.…"/>
          <p:cNvSpPr txBox="1">
            <a:spLocks noGrp="1"/>
          </p:cNvSpPr>
          <p:nvPr>
            <p:ph type="body" sz="quarter" idx="22"/>
          </p:nvPr>
        </p:nvSpPr>
        <p:spPr>
          <a:xfrm>
            <a:off x="7803253" y="5698485"/>
            <a:ext cx="8577988" cy="1246391"/>
          </a:xfrm>
          <a:prstGeom prst="rect">
            <a:avLst/>
          </a:prstGeom>
        </p:spPr>
        <p:txBody>
          <a:bodyPr numCol="1" spcCol="38100"/>
          <a:lstStyle/>
          <a:p>
            <a:pPr marL="258698" indent="-258698" defTabSz="800735">
              <a:lnSpc>
                <a:spcPct val="90000"/>
              </a:lnSpc>
              <a:spcBef>
                <a:spcPts val="400"/>
              </a:spcBef>
              <a:buClr>
                <a:srgbClr val="000000"/>
              </a:buClr>
              <a:defRPr sz="2328">
                <a:solidFill>
                  <a:srgbClr val="252525"/>
                </a:solidFill>
              </a:defRPr>
            </a:pPr>
            <a:r>
              <a:t>Nullam quis risus eget urna mollis ornare vel eu leo. </a:t>
            </a:r>
          </a:p>
          <a:p>
            <a:pPr marL="258698" indent="-258698" defTabSz="800735">
              <a:lnSpc>
                <a:spcPct val="90000"/>
              </a:lnSpc>
              <a:spcBef>
                <a:spcPts val="400"/>
              </a:spcBef>
              <a:buClr>
                <a:srgbClr val="000000"/>
              </a:buClr>
              <a:defRPr sz="2328">
                <a:solidFill>
                  <a:srgbClr val="252525"/>
                </a:solidFill>
              </a:defRPr>
            </a:pPr>
            <a:r>
              <a:t>Duis mollis, est non commodo luctus, nisi erat porttitor ligula.</a:t>
            </a:r>
          </a:p>
          <a:p>
            <a:pPr marL="258698" indent="-258698" defTabSz="800735">
              <a:lnSpc>
                <a:spcPct val="90000"/>
              </a:lnSpc>
              <a:spcBef>
                <a:spcPts val="400"/>
              </a:spcBef>
              <a:buClr>
                <a:srgbClr val="000000"/>
              </a:buClr>
              <a:defRPr sz="2328">
                <a:solidFill>
                  <a:srgbClr val="252525"/>
                </a:solidFill>
              </a:defRPr>
            </a:pPr>
            <a:r>
              <a:t>Maecenas faucibus mollis interdum. Aenean eu leo quam. </a:t>
            </a:r>
          </a:p>
        </p:txBody>
      </p:sp>
      <p:sp>
        <p:nvSpPr>
          <p:cNvPr id="704" name="Vivamus sagittis lacus vel augue laoreet rutrum faucibus dolor auctor Nullam id. Aenean lacinia bibendum nulla sed."/>
          <p:cNvSpPr txBox="1">
            <a:spLocks noGrp="1"/>
          </p:cNvSpPr>
          <p:nvPr>
            <p:ph type="body" sz="quarter" idx="23"/>
          </p:nvPr>
        </p:nvSpPr>
        <p:spPr>
          <a:xfrm>
            <a:off x="17067040" y="5698485"/>
            <a:ext cx="5945360" cy="1261191"/>
          </a:xfrm>
          <a:prstGeom prst="rect">
            <a:avLst/>
          </a:prstGeom>
        </p:spPr>
        <p:txBody>
          <a:bodyPr numCol="1" spcCol="38100"/>
          <a:lstStyle>
            <a:lvl1pPr marL="0" indent="0">
              <a:lnSpc>
                <a:spcPct val="90000"/>
              </a:lnSpc>
              <a:spcBef>
                <a:spcPts val="500"/>
              </a:spcBef>
              <a:buSzTx/>
              <a:buNone/>
              <a:defRPr sz="2400">
                <a:solidFill>
                  <a:srgbClr val="252525"/>
                </a:solidFill>
              </a:defRPr>
            </a:lvl1pPr>
          </a:lstStyle>
          <a:p>
            <a:r>
              <a:t>Vivamus sagittis lacus vel augue laoreet rutrum faucibus dolor auctor Nullam id. Aenean lacinia bibendum nulla sed.</a:t>
            </a:r>
          </a:p>
        </p:txBody>
      </p:sp>
      <p:sp>
        <p:nvSpPr>
          <p:cNvPr id="705" name="Line"/>
          <p:cNvSpPr/>
          <p:nvPr/>
        </p:nvSpPr>
        <p:spPr>
          <a:xfrm>
            <a:off x="7803253" y="5476235"/>
            <a:ext cx="8796281"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706" name="Line"/>
          <p:cNvSpPr/>
          <p:nvPr/>
        </p:nvSpPr>
        <p:spPr>
          <a:xfrm>
            <a:off x="17067040" y="5476235"/>
            <a:ext cx="5945360"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707" name="Column Header"/>
          <p:cNvSpPr txBox="1">
            <a:spLocks noGrp="1"/>
          </p:cNvSpPr>
          <p:nvPr>
            <p:ph type="body" sz="quarter" idx="24"/>
          </p:nvPr>
        </p:nvSpPr>
        <p:spPr>
          <a:xfrm>
            <a:off x="7803253" y="4698331"/>
            <a:ext cx="8577988" cy="646007"/>
          </a:xfrm>
          <a:prstGeom prst="rect">
            <a:avLst/>
          </a:prstGeom>
        </p:spPr>
        <p:txBody>
          <a:bodyPr numCol="1" spcCol="38100" anchor="ctr">
            <a:noAutofit/>
          </a:bodyPr>
          <a:lstStyle>
            <a:lvl1pPr marL="0" indent="0">
              <a:lnSpc>
                <a:spcPct val="90000"/>
              </a:lnSpc>
              <a:spcBef>
                <a:spcPts val="0"/>
              </a:spcBef>
              <a:buSzTx/>
              <a:buNone/>
              <a:defRPr sz="3200" b="1">
                <a:solidFill>
                  <a:srgbClr val="252525"/>
                </a:solidFill>
              </a:defRPr>
            </a:lvl1pPr>
          </a:lstStyle>
          <a:p>
            <a:r>
              <a:t>Column Header</a:t>
            </a:r>
          </a:p>
        </p:txBody>
      </p:sp>
      <p:sp>
        <p:nvSpPr>
          <p:cNvPr id="708" name="Summary Header"/>
          <p:cNvSpPr txBox="1">
            <a:spLocks noGrp="1"/>
          </p:cNvSpPr>
          <p:nvPr>
            <p:ph type="body" sz="quarter" idx="25"/>
          </p:nvPr>
        </p:nvSpPr>
        <p:spPr>
          <a:xfrm>
            <a:off x="17067040" y="4697326"/>
            <a:ext cx="5945360" cy="648017"/>
          </a:xfrm>
          <a:prstGeom prst="rect">
            <a:avLst/>
          </a:prstGeom>
        </p:spPr>
        <p:txBody>
          <a:bodyPr numCol="1" spcCol="38100" anchor="ctr">
            <a:noAutofit/>
          </a:bodyPr>
          <a:lstStyle>
            <a:lvl1pPr marL="0" indent="0">
              <a:lnSpc>
                <a:spcPct val="90000"/>
              </a:lnSpc>
              <a:spcBef>
                <a:spcPts val="0"/>
              </a:spcBef>
              <a:buSzTx/>
              <a:buNone/>
              <a:defRPr sz="3200" b="1">
                <a:solidFill>
                  <a:srgbClr val="252525"/>
                </a:solidFill>
              </a:defRPr>
            </a:lvl1pPr>
          </a:lstStyle>
          <a:p>
            <a:r>
              <a:t>Summary Header</a:t>
            </a:r>
          </a:p>
        </p:txBody>
      </p:sp>
      <p:sp>
        <p:nvSpPr>
          <p:cNvPr id="709" name="Row Header"/>
          <p:cNvSpPr txBox="1">
            <a:spLocks noGrp="1"/>
          </p:cNvSpPr>
          <p:nvPr>
            <p:ph type="body" sz="quarter" idx="26"/>
          </p:nvPr>
        </p:nvSpPr>
        <p:spPr>
          <a:xfrm>
            <a:off x="1828800" y="5698485"/>
            <a:ext cx="5354474" cy="535082"/>
          </a:xfrm>
          <a:prstGeom prst="rect">
            <a:avLst/>
          </a:prstGeom>
        </p:spPr>
        <p:txBody>
          <a:bodyPr numCol="1" spcCol="38100" anchor="b">
            <a:noAutofit/>
          </a:bodyPr>
          <a:lstStyle>
            <a:lvl1pPr marL="0" indent="0">
              <a:lnSpc>
                <a:spcPct val="80000"/>
              </a:lnSpc>
              <a:spcBef>
                <a:spcPts val="0"/>
              </a:spcBef>
              <a:buSzTx/>
              <a:buNone/>
              <a:defRPr sz="2800" b="1" spc="-56">
                <a:solidFill>
                  <a:srgbClr val="252525"/>
                </a:solidFill>
              </a:defRPr>
            </a:lvl1pPr>
          </a:lstStyle>
          <a:p>
            <a:r>
              <a:t>Row Header </a:t>
            </a:r>
          </a:p>
        </p:txBody>
      </p:sp>
      <p:sp>
        <p:nvSpPr>
          <p:cNvPr id="710" name="Row Description sagittis lacus vel augue laoreet rutrum faucibus dolor auctor."/>
          <p:cNvSpPr txBox="1">
            <a:spLocks noGrp="1"/>
          </p:cNvSpPr>
          <p:nvPr>
            <p:ph type="body" sz="quarter" idx="27"/>
          </p:nvPr>
        </p:nvSpPr>
        <p:spPr>
          <a:xfrm>
            <a:off x="1828800" y="6243084"/>
            <a:ext cx="5354474" cy="716592"/>
          </a:xfrm>
          <a:prstGeom prst="rect">
            <a:avLst/>
          </a:prstGeom>
        </p:spPr>
        <p:txBody>
          <a:bodyPr numCol="1" spcCol="38100"/>
          <a:lstStyle>
            <a:lvl1pPr marL="0" indent="0">
              <a:lnSpc>
                <a:spcPct val="90000"/>
              </a:lnSpc>
              <a:spcBef>
                <a:spcPts val="900"/>
              </a:spcBef>
              <a:buSzTx/>
              <a:buNone/>
              <a:defRPr sz="2100" spc="41">
                <a:solidFill>
                  <a:srgbClr val="323232"/>
                </a:solidFill>
              </a:defRPr>
            </a:lvl1pPr>
          </a:lstStyle>
          <a:p>
            <a:r>
              <a:t>Row Description sagittis lacus vel augue laoreet rutrum faucibus dolor auctor.</a:t>
            </a:r>
          </a:p>
        </p:txBody>
      </p:sp>
      <p:sp>
        <p:nvSpPr>
          <p:cNvPr id="711" name="Line"/>
          <p:cNvSpPr/>
          <p:nvPr/>
        </p:nvSpPr>
        <p:spPr>
          <a:xfrm>
            <a:off x="7803253" y="7228861"/>
            <a:ext cx="8806588"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712" name="Line"/>
          <p:cNvSpPr/>
          <p:nvPr/>
        </p:nvSpPr>
        <p:spPr>
          <a:xfrm>
            <a:off x="17067040" y="7234920"/>
            <a:ext cx="5945360"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713" name="Nullam quis risus eget urna mollis ornare vel eu leo.…"/>
          <p:cNvSpPr txBox="1">
            <a:spLocks noGrp="1"/>
          </p:cNvSpPr>
          <p:nvPr>
            <p:ph type="body" sz="quarter" idx="28"/>
          </p:nvPr>
        </p:nvSpPr>
        <p:spPr>
          <a:xfrm>
            <a:off x="7803253" y="7416875"/>
            <a:ext cx="8577987" cy="1257301"/>
          </a:xfrm>
          <a:prstGeom prst="rect">
            <a:avLst/>
          </a:prstGeom>
        </p:spPr>
        <p:txBody>
          <a:bodyPr numCol="1" spcCol="38100"/>
          <a:lstStyle/>
          <a:p>
            <a:pPr marL="261365" indent="-261365" defTabSz="808990">
              <a:lnSpc>
                <a:spcPct val="90000"/>
              </a:lnSpc>
              <a:spcBef>
                <a:spcPts val="400"/>
              </a:spcBef>
              <a:buClr>
                <a:srgbClr val="000000"/>
              </a:buClr>
              <a:defRPr sz="2352">
                <a:solidFill>
                  <a:srgbClr val="252525"/>
                </a:solidFill>
              </a:defRPr>
            </a:pPr>
            <a:r>
              <a:t>Nullam quis risus eget urna mollis ornare vel eu leo. </a:t>
            </a:r>
          </a:p>
          <a:p>
            <a:pPr marL="261365" indent="-261365" defTabSz="808990">
              <a:lnSpc>
                <a:spcPct val="90000"/>
              </a:lnSpc>
              <a:spcBef>
                <a:spcPts val="400"/>
              </a:spcBef>
              <a:buClr>
                <a:srgbClr val="000000"/>
              </a:buClr>
              <a:defRPr sz="2352">
                <a:solidFill>
                  <a:srgbClr val="252525"/>
                </a:solidFill>
              </a:defRPr>
            </a:pPr>
            <a:r>
              <a:t>Duis mollis, est non commodo luctus, nisi erat porttitor ligula.</a:t>
            </a:r>
          </a:p>
          <a:p>
            <a:pPr marL="261365" indent="-261365" defTabSz="808990">
              <a:lnSpc>
                <a:spcPct val="90000"/>
              </a:lnSpc>
              <a:spcBef>
                <a:spcPts val="400"/>
              </a:spcBef>
              <a:buClr>
                <a:srgbClr val="000000"/>
              </a:buClr>
              <a:defRPr sz="2352">
                <a:solidFill>
                  <a:srgbClr val="252525"/>
                </a:solidFill>
              </a:defRPr>
            </a:pPr>
            <a:r>
              <a:t>Maecenas faucibus mollis interdum. Aenean eu leo quam. </a:t>
            </a:r>
          </a:p>
        </p:txBody>
      </p:sp>
      <p:sp>
        <p:nvSpPr>
          <p:cNvPr id="714" name="Vivamus sagittis lacus vel augue laoreet rutrum faucibus dolor auctor Nullam id. Aenean lacinia bibendum nulla sed."/>
          <p:cNvSpPr txBox="1">
            <a:spLocks noGrp="1"/>
          </p:cNvSpPr>
          <p:nvPr>
            <p:ph type="body" sz="quarter" idx="29"/>
          </p:nvPr>
        </p:nvSpPr>
        <p:spPr>
          <a:xfrm>
            <a:off x="17067040" y="7416875"/>
            <a:ext cx="5945360" cy="1257301"/>
          </a:xfrm>
          <a:prstGeom prst="rect">
            <a:avLst/>
          </a:prstGeom>
        </p:spPr>
        <p:txBody>
          <a:bodyPr numCol="1" spcCol="38100"/>
          <a:lstStyle>
            <a:lvl1pPr marL="0" indent="0">
              <a:lnSpc>
                <a:spcPct val="90000"/>
              </a:lnSpc>
              <a:spcBef>
                <a:spcPts val="500"/>
              </a:spcBef>
              <a:buSzTx/>
              <a:buNone/>
              <a:defRPr sz="2400">
                <a:solidFill>
                  <a:srgbClr val="252525"/>
                </a:solidFill>
              </a:defRPr>
            </a:lvl1pPr>
          </a:lstStyle>
          <a:p>
            <a:r>
              <a:t>Vivamus sagittis lacus vel augue laoreet rutrum faucibus dolor auctor Nullam id. Aenean lacinia bibendum nulla sed.</a:t>
            </a:r>
          </a:p>
        </p:txBody>
      </p:sp>
      <p:sp>
        <p:nvSpPr>
          <p:cNvPr id="715" name="Line"/>
          <p:cNvSpPr/>
          <p:nvPr/>
        </p:nvSpPr>
        <p:spPr>
          <a:xfrm>
            <a:off x="7803253" y="8916032"/>
            <a:ext cx="8806588"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716" name="Line"/>
          <p:cNvSpPr/>
          <p:nvPr/>
        </p:nvSpPr>
        <p:spPr>
          <a:xfrm>
            <a:off x="17067040" y="8922091"/>
            <a:ext cx="5945360"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717" name="Nullam quis risus eget urna mollis ornare vel eu leo.…"/>
          <p:cNvSpPr txBox="1">
            <a:spLocks noGrp="1"/>
          </p:cNvSpPr>
          <p:nvPr>
            <p:ph type="body" sz="quarter" idx="30"/>
          </p:nvPr>
        </p:nvSpPr>
        <p:spPr>
          <a:xfrm>
            <a:off x="7803253" y="9121726"/>
            <a:ext cx="8577987" cy="1257301"/>
          </a:xfrm>
          <a:prstGeom prst="rect">
            <a:avLst/>
          </a:prstGeom>
        </p:spPr>
        <p:txBody>
          <a:bodyPr numCol="1" spcCol="38100"/>
          <a:lstStyle/>
          <a:p>
            <a:pPr marL="261365" indent="-261365" defTabSz="808990">
              <a:lnSpc>
                <a:spcPct val="90000"/>
              </a:lnSpc>
              <a:spcBef>
                <a:spcPts val="400"/>
              </a:spcBef>
              <a:buClr>
                <a:srgbClr val="000000"/>
              </a:buClr>
              <a:defRPr sz="2352">
                <a:solidFill>
                  <a:srgbClr val="252525"/>
                </a:solidFill>
              </a:defRPr>
            </a:pPr>
            <a:r>
              <a:t>Nullam quis risus eget urna mollis ornare vel eu leo. </a:t>
            </a:r>
          </a:p>
          <a:p>
            <a:pPr marL="261365" indent="-261365" defTabSz="808990">
              <a:lnSpc>
                <a:spcPct val="90000"/>
              </a:lnSpc>
              <a:spcBef>
                <a:spcPts val="400"/>
              </a:spcBef>
              <a:buClr>
                <a:srgbClr val="000000"/>
              </a:buClr>
              <a:defRPr sz="2352">
                <a:solidFill>
                  <a:srgbClr val="252525"/>
                </a:solidFill>
              </a:defRPr>
            </a:pPr>
            <a:r>
              <a:t>Duis mollis, est non commodo luctus, nisi erat porttitor ligula.</a:t>
            </a:r>
          </a:p>
          <a:p>
            <a:pPr marL="261365" indent="-261365" defTabSz="808990">
              <a:lnSpc>
                <a:spcPct val="90000"/>
              </a:lnSpc>
              <a:spcBef>
                <a:spcPts val="400"/>
              </a:spcBef>
              <a:buClr>
                <a:srgbClr val="000000"/>
              </a:buClr>
              <a:defRPr sz="2352">
                <a:solidFill>
                  <a:srgbClr val="252525"/>
                </a:solidFill>
              </a:defRPr>
            </a:pPr>
            <a:r>
              <a:t>Maecenas faucibus mollis interdum. Aenean eu leo quam. </a:t>
            </a:r>
          </a:p>
        </p:txBody>
      </p:sp>
      <p:sp>
        <p:nvSpPr>
          <p:cNvPr id="718" name="Vivamus sagittis lacus vel augue laoreet rutrum faucibus dolor auctor Nullam id. Aenean lacinia bibendum nulla sed."/>
          <p:cNvSpPr txBox="1">
            <a:spLocks noGrp="1"/>
          </p:cNvSpPr>
          <p:nvPr>
            <p:ph type="body" sz="quarter" idx="31"/>
          </p:nvPr>
        </p:nvSpPr>
        <p:spPr>
          <a:xfrm>
            <a:off x="17067040" y="9121726"/>
            <a:ext cx="5945360" cy="1257301"/>
          </a:xfrm>
          <a:prstGeom prst="rect">
            <a:avLst/>
          </a:prstGeom>
        </p:spPr>
        <p:txBody>
          <a:bodyPr numCol="1" spcCol="38100"/>
          <a:lstStyle>
            <a:lvl1pPr marL="0" indent="0">
              <a:lnSpc>
                <a:spcPct val="90000"/>
              </a:lnSpc>
              <a:spcBef>
                <a:spcPts val="500"/>
              </a:spcBef>
              <a:buSzTx/>
              <a:buNone/>
              <a:defRPr sz="2400">
                <a:solidFill>
                  <a:srgbClr val="252525"/>
                </a:solidFill>
              </a:defRPr>
            </a:lvl1pPr>
          </a:lstStyle>
          <a:p>
            <a:r>
              <a:t>Vivamus sagittis lacus vel augue laoreet rutrum faucibus dolor auctor Nullam id. Aenean lacinia bibendum nulla sed.</a:t>
            </a:r>
          </a:p>
        </p:txBody>
      </p:sp>
      <p:sp>
        <p:nvSpPr>
          <p:cNvPr id="719" name="Row Header"/>
          <p:cNvSpPr txBox="1">
            <a:spLocks noGrp="1"/>
          </p:cNvSpPr>
          <p:nvPr>
            <p:ph type="body" sz="quarter" idx="32"/>
          </p:nvPr>
        </p:nvSpPr>
        <p:spPr>
          <a:xfrm>
            <a:off x="1828800" y="7416875"/>
            <a:ext cx="5354474" cy="535082"/>
          </a:xfrm>
          <a:prstGeom prst="rect">
            <a:avLst/>
          </a:prstGeom>
        </p:spPr>
        <p:txBody>
          <a:bodyPr numCol="1" spcCol="38100" anchor="b">
            <a:noAutofit/>
          </a:bodyPr>
          <a:lstStyle>
            <a:lvl1pPr marL="0" indent="0">
              <a:lnSpc>
                <a:spcPct val="80000"/>
              </a:lnSpc>
              <a:spcBef>
                <a:spcPts val="0"/>
              </a:spcBef>
              <a:buSzTx/>
              <a:buNone/>
              <a:defRPr sz="2800" b="1" spc="-56">
                <a:solidFill>
                  <a:srgbClr val="252525"/>
                </a:solidFill>
              </a:defRPr>
            </a:lvl1pPr>
          </a:lstStyle>
          <a:p>
            <a:r>
              <a:t>Row Header </a:t>
            </a:r>
          </a:p>
        </p:txBody>
      </p:sp>
      <p:sp>
        <p:nvSpPr>
          <p:cNvPr id="720" name="Row Description sagittis lacus vel augue laoreet rutrum faucibus dolor auctor."/>
          <p:cNvSpPr txBox="1">
            <a:spLocks noGrp="1"/>
          </p:cNvSpPr>
          <p:nvPr>
            <p:ph type="body" sz="quarter" idx="33"/>
          </p:nvPr>
        </p:nvSpPr>
        <p:spPr>
          <a:xfrm>
            <a:off x="1828800" y="7961475"/>
            <a:ext cx="5354474" cy="716592"/>
          </a:xfrm>
          <a:prstGeom prst="rect">
            <a:avLst/>
          </a:prstGeom>
        </p:spPr>
        <p:txBody>
          <a:bodyPr numCol="1" spcCol="38100"/>
          <a:lstStyle>
            <a:lvl1pPr marL="0" indent="0">
              <a:lnSpc>
                <a:spcPct val="90000"/>
              </a:lnSpc>
              <a:spcBef>
                <a:spcPts val="900"/>
              </a:spcBef>
              <a:buSzTx/>
              <a:buNone/>
              <a:defRPr sz="2100" spc="41">
                <a:solidFill>
                  <a:srgbClr val="323232"/>
                </a:solidFill>
              </a:defRPr>
            </a:lvl1pPr>
          </a:lstStyle>
          <a:p>
            <a:r>
              <a:t>Row Description sagittis lacus vel augue laoreet rutrum faucibus dolor auctor.</a:t>
            </a:r>
          </a:p>
        </p:txBody>
      </p:sp>
      <p:sp>
        <p:nvSpPr>
          <p:cNvPr id="721" name="Row Header"/>
          <p:cNvSpPr txBox="1">
            <a:spLocks noGrp="1"/>
          </p:cNvSpPr>
          <p:nvPr>
            <p:ph type="body" sz="quarter" idx="34"/>
          </p:nvPr>
        </p:nvSpPr>
        <p:spPr>
          <a:xfrm>
            <a:off x="1828800" y="9145434"/>
            <a:ext cx="5354474" cy="535081"/>
          </a:xfrm>
          <a:prstGeom prst="rect">
            <a:avLst/>
          </a:prstGeom>
        </p:spPr>
        <p:txBody>
          <a:bodyPr numCol="1" spcCol="38100" anchor="b">
            <a:noAutofit/>
          </a:bodyPr>
          <a:lstStyle>
            <a:lvl1pPr marL="0" indent="0">
              <a:lnSpc>
                <a:spcPct val="80000"/>
              </a:lnSpc>
              <a:spcBef>
                <a:spcPts val="0"/>
              </a:spcBef>
              <a:buSzTx/>
              <a:buNone/>
              <a:defRPr sz="2800" b="1" spc="-56">
                <a:solidFill>
                  <a:srgbClr val="252525"/>
                </a:solidFill>
              </a:defRPr>
            </a:lvl1pPr>
          </a:lstStyle>
          <a:p>
            <a:r>
              <a:t>Row Header </a:t>
            </a:r>
          </a:p>
        </p:txBody>
      </p:sp>
      <p:sp>
        <p:nvSpPr>
          <p:cNvPr id="722" name="Row Description sagittis lacus vel augue laoreet rutrum faucibus dolor auctor."/>
          <p:cNvSpPr txBox="1">
            <a:spLocks noGrp="1"/>
          </p:cNvSpPr>
          <p:nvPr>
            <p:ph type="body" sz="quarter" idx="35"/>
          </p:nvPr>
        </p:nvSpPr>
        <p:spPr>
          <a:xfrm>
            <a:off x="1828800" y="9690033"/>
            <a:ext cx="5354474" cy="716592"/>
          </a:xfrm>
          <a:prstGeom prst="rect">
            <a:avLst/>
          </a:prstGeom>
        </p:spPr>
        <p:txBody>
          <a:bodyPr numCol="1" spcCol="38100"/>
          <a:lstStyle>
            <a:lvl1pPr marL="0" indent="0">
              <a:lnSpc>
                <a:spcPct val="90000"/>
              </a:lnSpc>
              <a:spcBef>
                <a:spcPts val="900"/>
              </a:spcBef>
              <a:buSzTx/>
              <a:buNone/>
              <a:defRPr sz="2100" spc="41">
                <a:solidFill>
                  <a:srgbClr val="323232"/>
                </a:solidFill>
              </a:defRPr>
            </a:lvl1pPr>
          </a:lstStyle>
          <a:p>
            <a:r>
              <a:t>Row Description sagittis lacus vel augue laoreet rutrum faucibus dolor auctor.</a:t>
            </a:r>
          </a:p>
        </p:txBody>
      </p:sp>
      <p:sp>
        <p:nvSpPr>
          <p:cNvPr id="723" name="Line"/>
          <p:cNvSpPr/>
          <p:nvPr/>
        </p:nvSpPr>
        <p:spPr>
          <a:xfrm>
            <a:off x="7803253" y="10634422"/>
            <a:ext cx="8806588"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724" name="Line"/>
          <p:cNvSpPr/>
          <p:nvPr/>
        </p:nvSpPr>
        <p:spPr>
          <a:xfrm>
            <a:off x="17067040" y="10640481"/>
            <a:ext cx="5945360" cy="1"/>
          </a:xfrm>
          <a:prstGeom prst="line">
            <a:avLst/>
          </a:prstGeom>
          <a:ln w="19050">
            <a:solidFill>
              <a:srgbClr val="C8CCCC"/>
            </a:solidFill>
            <a:miter lim="400000"/>
          </a:ln>
        </p:spPr>
        <p:txBody>
          <a:bodyPr lIns="0" tIns="0" rIns="0" bIns="0" anchor="ctr"/>
          <a:lstStyle/>
          <a:p>
            <a:pPr>
              <a:defRPr sz="2800" b="0">
                <a:solidFill>
                  <a:srgbClr val="252525"/>
                </a:solidFill>
                <a:latin typeface="Proxima Nova Medium"/>
                <a:ea typeface="Proxima Nova Medium"/>
                <a:cs typeface="Proxima Nova Medium"/>
                <a:sym typeface="Proxima Nova Medium"/>
              </a:defRPr>
            </a:pPr>
            <a:endParaRPr dirty="0"/>
          </a:p>
        </p:txBody>
      </p:sp>
      <p:sp>
        <p:nvSpPr>
          <p:cNvPr id="725" name="Nullam quis risus eget urna mollis ornare vel eu leo.…"/>
          <p:cNvSpPr txBox="1">
            <a:spLocks noGrp="1"/>
          </p:cNvSpPr>
          <p:nvPr>
            <p:ph type="body" sz="quarter" idx="36"/>
          </p:nvPr>
        </p:nvSpPr>
        <p:spPr>
          <a:xfrm>
            <a:off x="7803253" y="10853497"/>
            <a:ext cx="8577987" cy="1257301"/>
          </a:xfrm>
          <a:prstGeom prst="rect">
            <a:avLst/>
          </a:prstGeom>
        </p:spPr>
        <p:txBody>
          <a:bodyPr numCol="1" spcCol="38100"/>
          <a:lstStyle/>
          <a:p>
            <a:pPr marL="261365" indent="-261365" defTabSz="808990">
              <a:lnSpc>
                <a:spcPct val="90000"/>
              </a:lnSpc>
              <a:spcBef>
                <a:spcPts val="400"/>
              </a:spcBef>
              <a:buClr>
                <a:srgbClr val="000000"/>
              </a:buClr>
              <a:defRPr sz="2352">
                <a:solidFill>
                  <a:srgbClr val="252525"/>
                </a:solidFill>
              </a:defRPr>
            </a:pPr>
            <a:r>
              <a:t>Nullam quis risus eget urna mollis ornare vel eu leo. </a:t>
            </a:r>
          </a:p>
          <a:p>
            <a:pPr marL="261365" indent="-261365" defTabSz="808990">
              <a:lnSpc>
                <a:spcPct val="90000"/>
              </a:lnSpc>
              <a:spcBef>
                <a:spcPts val="400"/>
              </a:spcBef>
              <a:buClr>
                <a:srgbClr val="000000"/>
              </a:buClr>
              <a:defRPr sz="2352">
                <a:solidFill>
                  <a:srgbClr val="252525"/>
                </a:solidFill>
              </a:defRPr>
            </a:pPr>
            <a:r>
              <a:t>Duis mollis, est non commodo luctus, nisi erat porttitor ligula.</a:t>
            </a:r>
          </a:p>
          <a:p>
            <a:pPr marL="261365" indent="-261365" defTabSz="808990">
              <a:lnSpc>
                <a:spcPct val="90000"/>
              </a:lnSpc>
              <a:spcBef>
                <a:spcPts val="400"/>
              </a:spcBef>
              <a:buClr>
                <a:srgbClr val="000000"/>
              </a:buClr>
              <a:defRPr sz="2352">
                <a:solidFill>
                  <a:srgbClr val="252525"/>
                </a:solidFill>
              </a:defRPr>
            </a:pPr>
            <a:r>
              <a:t>Maecenas faucibus mollis interdum. Aenean eu leo quam. </a:t>
            </a:r>
          </a:p>
        </p:txBody>
      </p:sp>
      <p:sp>
        <p:nvSpPr>
          <p:cNvPr id="726" name="Vivamus sagittis lacus vel augue laoreet rutrum faucibus dolor auctor Nullam id. Aenean lacinia bibendum nulla sed."/>
          <p:cNvSpPr txBox="1">
            <a:spLocks noGrp="1"/>
          </p:cNvSpPr>
          <p:nvPr>
            <p:ph type="body" sz="quarter" idx="37"/>
          </p:nvPr>
        </p:nvSpPr>
        <p:spPr>
          <a:xfrm>
            <a:off x="17067040" y="10853497"/>
            <a:ext cx="5945360" cy="1257301"/>
          </a:xfrm>
          <a:prstGeom prst="rect">
            <a:avLst/>
          </a:prstGeom>
        </p:spPr>
        <p:txBody>
          <a:bodyPr numCol="1" spcCol="38100"/>
          <a:lstStyle>
            <a:lvl1pPr marL="0" indent="0">
              <a:lnSpc>
                <a:spcPct val="90000"/>
              </a:lnSpc>
              <a:spcBef>
                <a:spcPts val="500"/>
              </a:spcBef>
              <a:buSzTx/>
              <a:buNone/>
              <a:defRPr sz="2400">
                <a:solidFill>
                  <a:srgbClr val="252525"/>
                </a:solidFill>
              </a:defRPr>
            </a:lvl1pPr>
          </a:lstStyle>
          <a:p>
            <a:r>
              <a:t>Vivamus sagittis lacus vel augue laoreet rutrum faucibus dolor auctor Nullam id. Aenean lacinia bibendum nulla sed.</a:t>
            </a:r>
          </a:p>
        </p:txBody>
      </p:sp>
      <p:sp>
        <p:nvSpPr>
          <p:cNvPr id="727" name="Row Header"/>
          <p:cNvSpPr txBox="1">
            <a:spLocks noGrp="1"/>
          </p:cNvSpPr>
          <p:nvPr>
            <p:ph type="body" sz="quarter" idx="38"/>
          </p:nvPr>
        </p:nvSpPr>
        <p:spPr>
          <a:xfrm>
            <a:off x="1828800" y="10877205"/>
            <a:ext cx="5354474" cy="535082"/>
          </a:xfrm>
          <a:prstGeom prst="rect">
            <a:avLst/>
          </a:prstGeom>
        </p:spPr>
        <p:txBody>
          <a:bodyPr numCol="1" spcCol="38100" anchor="b">
            <a:noAutofit/>
          </a:bodyPr>
          <a:lstStyle>
            <a:lvl1pPr marL="0" indent="0">
              <a:lnSpc>
                <a:spcPct val="80000"/>
              </a:lnSpc>
              <a:spcBef>
                <a:spcPts val="0"/>
              </a:spcBef>
              <a:buSzTx/>
              <a:buNone/>
              <a:defRPr sz="2800" b="1" spc="-56">
                <a:solidFill>
                  <a:srgbClr val="252525"/>
                </a:solidFill>
              </a:defRPr>
            </a:lvl1pPr>
          </a:lstStyle>
          <a:p>
            <a:r>
              <a:t>Row Header </a:t>
            </a:r>
          </a:p>
        </p:txBody>
      </p:sp>
      <p:sp>
        <p:nvSpPr>
          <p:cNvPr id="728" name="Row Description sagittis lacus vel augue laoreet rutrum faucibus dolor auctor."/>
          <p:cNvSpPr txBox="1">
            <a:spLocks noGrp="1"/>
          </p:cNvSpPr>
          <p:nvPr>
            <p:ph type="body" sz="quarter" idx="39"/>
          </p:nvPr>
        </p:nvSpPr>
        <p:spPr>
          <a:xfrm>
            <a:off x="1828800" y="11421805"/>
            <a:ext cx="5354474" cy="716591"/>
          </a:xfrm>
          <a:prstGeom prst="rect">
            <a:avLst/>
          </a:prstGeom>
        </p:spPr>
        <p:txBody>
          <a:bodyPr numCol="1" spcCol="38100"/>
          <a:lstStyle>
            <a:lvl1pPr marL="0" indent="0">
              <a:lnSpc>
                <a:spcPct val="90000"/>
              </a:lnSpc>
              <a:spcBef>
                <a:spcPts val="900"/>
              </a:spcBef>
              <a:buSzTx/>
              <a:buNone/>
              <a:defRPr sz="2100" spc="41">
                <a:solidFill>
                  <a:srgbClr val="323232"/>
                </a:solidFill>
              </a:defRPr>
            </a:lvl1pPr>
          </a:lstStyle>
          <a:p>
            <a:r>
              <a:t>Row Description sagittis lacus vel augue laoreet rutrum faucibus dolor auctor.</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White">
    <p:spTree>
      <p:nvGrpSpPr>
        <p:cNvPr id="1" name=""/>
        <p:cNvGrpSpPr/>
        <p:nvPr/>
      </p:nvGrpSpPr>
      <p:grpSpPr>
        <a:xfrm>
          <a:off x="0" y="0"/>
          <a:ext cx="0" cy="0"/>
          <a:chOff x="0" y="0"/>
          <a:chExt cx="0" cy="0"/>
        </a:xfrm>
      </p:grpSpPr>
      <p:sp>
        <p:nvSpPr>
          <p:cNvPr id="73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Color">
    <p:bg>
      <p:bgPr>
        <a:solidFill>
          <a:schemeClr val="accent2">
            <a:satOff val="9509"/>
            <a:lumOff val="-27210"/>
          </a:schemeClr>
        </a:solidFill>
        <a:effectLst/>
      </p:bgPr>
    </p:bg>
    <p:spTree>
      <p:nvGrpSpPr>
        <p:cNvPr id="1" name=""/>
        <p:cNvGrpSpPr/>
        <p:nvPr/>
      </p:nvGrpSpPr>
      <p:grpSpPr>
        <a:xfrm>
          <a:off x="0" y="0"/>
          <a:ext cx="0" cy="0"/>
          <a:chOff x="0" y="0"/>
          <a:chExt cx="0" cy="0"/>
        </a:xfrm>
      </p:grpSpPr>
      <p:sp>
        <p:nvSpPr>
          <p:cNvPr id="74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Black">
    <p:bg>
      <p:bgPr>
        <a:solidFill>
          <a:srgbClr val="000000"/>
        </a:solidFill>
        <a:effectLst/>
      </p:bgPr>
    </p:bg>
    <p:spTree>
      <p:nvGrpSpPr>
        <p:cNvPr id="1" name=""/>
        <p:cNvGrpSpPr/>
        <p:nvPr/>
      </p:nvGrpSpPr>
      <p:grpSpPr>
        <a:xfrm>
          <a:off x="0" y="0"/>
          <a:ext cx="0" cy="0"/>
          <a:chOff x="0" y="0"/>
          <a:chExt cx="0" cy="0"/>
        </a:xfrm>
      </p:grpSpPr>
      <p:sp>
        <p:nvSpPr>
          <p:cNvPr id="7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Supplemental - Palettes">
    <p:spTree>
      <p:nvGrpSpPr>
        <p:cNvPr id="1" name=""/>
        <p:cNvGrpSpPr/>
        <p:nvPr/>
      </p:nvGrpSpPr>
      <p:grpSpPr>
        <a:xfrm>
          <a:off x="0" y="0"/>
          <a:ext cx="0" cy="0"/>
          <a:chOff x="0" y="0"/>
          <a:chExt cx="0" cy="0"/>
        </a:xfrm>
      </p:grpSpPr>
      <p:sp>
        <p:nvSpPr>
          <p:cNvPr id="756" name="Helix for Keynote | Supplemental Elements"/>
          <p:cNvSpPr txBox="1"/>
          <p:nvPr/>
        </p:nvSpPr>
        <p:spPr>
          <a:xfrm>
            <a:off x="1828800" y="1295400"/>
            <a:ext cx="8689827" cy="45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a:spcBef>
                <a:spcPts val="400"/>
              </a:spcBef>
              <a:defRPr sz="1800" b="0" cap="all" spc="180"/>
            </a:pPr>
            <a:r>
              <a:rPr b="1" dirty="0"/>
              <a:t>Helix for Keynote</a:t>
            </a:r>
            <a:r>
              <a:rPr dirty="0"/>
              <a:t> | Supplemental Elements</a:t>
            </a:r>
          </a:p>
        </p:txBody>
      </p:sp>
      <p:sp>
        <p:nvSpPr>
          <p:cNvPr id="757"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758"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p>
        </p:txBody>
      </p:sp>
      <p:sp>
        <p:nvSpPr>
          <p:cNvPr id="759" name="S1"/>
          <p:cNvSpPr txBox="1"/>
          <p:nvPr/>
        </p:nvSpPr>
        <p:spPr>
          <a:xfrm>
            <a:off x="22237135" y="1314449"/>
            <a:ext cx="1003865"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2100" b="0"/>
            </a:lvl1pPr>
          </a:lstStyle>
          <a:p>
            <a:r>
              <a:rPr dirty="0"/>
              <a:t>S1</a:t>
            </a:r>
          </a:p>
        </p:txBody>
      </p:sp>
      <p:sp>
        <p:nvSpPr>
          <p:cNvPr id="760" name="The primary Palettes are assigned to the Shape Styles palette in Keynote 9.x+:  add or select a shape, and click the Format button &gt; Style Tab to reveal the pre-defined accent colors defined. Use the scroll arrows to navigate between the Dark, Light, or "/>
          <p:cNvSpPr txBox="1"/>
          <p:nvPr/>
        </p:nvSpPr>
        <p:spPr>
          <a:xfrm>
            <a:off x="1828796" y="5441852"/>
            <a:ext cx="6905007" cy="5884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767715">
              <a:spcBef>
                <a:spcPts val="1600"/>
              </a:spcBef>
              <a:defRPr sz="2604" b="0"/>
            </a:pPr>
            <a:r>
              <a:rPr dirty="0"/>
              <a:t>The primary Palettes are assigned to the Shape Styles palette in Keynote 9.x+:  add or select a shape, and click the Format button &gt; Style Tab to reveal the pre-defined accent colors defined. Use the scroll arrows to navigate between the Dark, Light, or Neutral palettes as needed.</a:t>
            </a:r>
          </a:p>
          <a:p>
            <a:pPr algn="l" defTabSz="767715">
              <a:spcBef>
                <a:spcPts val="1600"/>
              </a:spcBef>
              <a:defRPr sz="2604" b="0"/>
            </a:pPr>
            <a:r>
              <a:rPr dirty="0"/>
              <a:t>To apply one of the chipped colors on this slide to a shape or object, select one of the shapes and “Copy Style” (format menu), then “Paste Style” onto other shapes as needed. Alternately, copy the chips you’d like to use to the slide in question and simply use the eyedropper tool to sample the color(s).</a:t>
            </a:r>
          </a:p>
        </p:txBody>
      </p:sp>
      <p:sp>
        <p:nvSpPr>
          <p:cNvPr id="761" name="Palettes"/>
          <p:cNvSpPr txBox="1"/>
          <p:nvPr/>
        </p:nvSpPr>
        <p:spPr>
          <a:xfrm>
            <a:off x="1828800" y="2411738"/>
            <a:ext cx="6905003" cy="2832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a:lnSpc>
                <a:spcPct val="80000"/>
              </a:lnSpc>
              <a:defRPr sz="5600" cap="all"/>
            </a:lvl1pPr>
          </a:lstStyle>
          <a:p>
            <a:r>
              <a:rPr dirty="0"/>
              <a:t>Palettes</a:t>
            </a:r>
          </a:p>
        </p:txBody>
      </p:sp>
      <p:sp>
        <p:nvSpPr>
          <p:cNvPr id="762" name="Square"/>
          <p:cNvSpPr>
            <a:spLocks noGrp="1"/>
          </p:cNvSpPr>
          <p:nvPr>
            <p:ph type="body" sz="quarter" idx="21"/>
          </p:nvPr>
        </p:nvSpPr>
        <p:spPr>
          <a:xfrm>
            <a:off x="11609520" y="4156371"/>
            <a:ext cx="1547805" cy="1547805"/>
          </a:xfrm>
          <a:prstGeom prst="rect">
            <a:avLst/>
          </a:prstGeom>
          <a:solidFill>
            <a:schemeClr val="accent1"/>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63" name="Square"/>
          <p:cNvSpPr>
            <a:spLocks noGrp="1"/>
          </p:cNvSpPr>
          <p:nvPr>
            <p:ph type="body" sz="quarter" idx="22"/>
          </p:nvPr>
        </p:nvSpPr>
        <p:spPr>
          <a:xfrm>
            <a:off x="13415292" y="4156371"/>
            <a:ext cx="1547805" cy="1547805"/>
          </a:xfrm>
          <a:prstGeom prst="rect">
            <a:avLst/>
          </a:prstGeom>
          <a:solidFill>
            <a:schemeClr val="accent2"/>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64" name="Square"/>
          <p:cNvSpPr>
            <a:spLocks noGrp="1"/>
          </p:cNvSpPr>
          <p:nvPr>
            <p:ph type="body" sz="quarter" idx="23"/>
          </p:nvPr>
        </p:nvSpPr>
        <p:spPr>
          <a:xfrm>
            <a:off x="15221064" y="4156371"/>
            <a:ext cx="1547805" cy="1547805"/>
          </a:xfrm>
          <a:prstGeom prst="rect">
            <a:avLst/>
          </a:prstGeom>
          <a:solidFill>
            <a:schemeClr val="accent3"/>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65" name="Square"/>
          <p:cNvSpPr>
            <a:spLocks noGrp="1"/>
          </p:cNvSpPr>
          <p:nvPr>
            <p:ph type="body" sz="quarter" idx="24"/>
          </p:nvPr>
        </p:nvSpPr>
        <p:spPr>
          <a:xfrm>
            <a:off x="17026839" y="4156371"/>
            <a:ext cx="1547805" cy="1547805"/>
          </a:xfrm>
          <a:prstGeom prst="rect">
            <a:avLst/>
          </a:prstGeom>
          <a:solidFill>
            <a:schemeClr val="accent4"/>
          </a:solidFill>
        </p:spPr>
        <p:txBody>
          <a:bodyPr lIns="0" tIns="0" rIns="0" bIns="0" numCol="1" spcCol="38100" anchor="ctr">
            <a:noAutofit/>
          </a:bodyPr>
          <a:lstStyle/>
          <a:p>
            <a:pPr marL="0" indent="0" algn="ctr">
              <a:spcBef>
                <a:spcPts val="0"/>
              </a:spcBef>
              <a:buSzTx/>
              <a:buNone/>
              <a:defRPr sz="3200">
                <a:solidFill>
                  <a:srgbClr val="151D26"/>
                </a:solidFill>
              </a:defRPr>
            </a:pPr>
            <a:endParaRPr/>
          </a:p>
        </p:txBody>
      </p:sp>
      <p:sp>
        <p:nvSpPr>
          <p:cNvPr id="766" name="Square"/>
          <p:cNvSpPr>
            <a:spLocks noGrp="1"/>
          </p:cNvSpPr>
          <p:nvPr>
            <p:ph type="body" sz="quarter" idx="25"/>
          </p:nvPr>
        </p:nvSpPr>
        <p:spPr>
          <a:xfrm>
            <a:off x="18832610" y="4156371"/>
            <a:ext cx="1547804" cy="1547805"/>
          </a:xfrm>
          <a:prstGeom prst="rect">
            <a:avLst/>
          </a:prstGeom>
          <a:solidFill>
            <a:schemeClr val="accent5"/>
          </a:solidFill>
        </p:spPr>
        <p:txBody>
          <a:bodyPr lIns="0" tIns="0" rIns="0" bIns="0" numCol="1" spcCol="38100" anchor="ctr">
            <a:noAutofit/>
          </a:bodyPr>
          <a:lstStyle/>
          <a:p>
            <a:pPr marL="0" indent="0" algn="ctr">
              <a:spcBef>
                <a:spcPts val="0"/>
              </a:spcBef>
              <a:buSzTx/>
              <a:buNone/>
              <a:defRPr sz="3200">
                <a:solidFill>
                  <a:srgbClr val="151D26"/>
                </a:solidFill>
              </a:defRPr>
            </a:pPr>
            <a:endParaRPr/>
          </a:p>
        </p:txBody>
      </p:sp>
      <p:sp>
        <p:nvSpPr>
          <p:cNvPr id="767" name="Square"/>
          <p:cNvSpPr>
            <a:spLocks noGrp="1"/>
          </p:cNvSpPr>
          <p:nvPr>
            <p:ph type="body" sz="quarter" idx="26"/>
          </p:nvPr>
        </p:nvSpPr>
        <p:spPr>
          <a:xfrm>
            <a:off x="20638382" y="4156371"/>
            <a:ext cx="1547804" cy="1547805"/>
          </a:xfrm>
          <a:prstGeom prst="rect">
            <a:avLst/>
          </a:prstGeom>
          <a:solidFill>
            <a:schemeClr val="accent6"/>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68" name="Square"/>
          <p:cNvSpPr>
            <a:spLocks noGrp="1"/>
          </p:cNvSpPr>
          <p:nvPr>
            <p:ph type="body" sz="quarter" idx="27"/>
          </p:nvPr>
        </p:nvSpPr>
        <p:spPr>
          <a:xfrm>
            <a:off x="13397529" y="6873306"/>
            <a:ext cx="1547805" cy="1547804"/>
          </a:xfrm>
          <a:prstGeom prst="rect">
            <a:avLst/>
          </a:prstGeom>
          <a:solidFill>
            <a:schemeClr val="accent1"/>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69" name="Square"/>
          <p:cNvSpPr>
            <a:spLocks noGrp="1"/>
          </p:cNvSpPr>
          <p:nvPr>
            <p:ph type="body" sz="quarter" idx="28"/>
          </p:nvPr>
        </p:nvSpPr>
        <p:spPr>
          <a:xfrm>
            <a:off x="11589139" y="6873306"/>
            <a:ext cx="1547805" cy="1547804"/>
          </a:xfrm>
          <a:prstGeom prst="rect">
            <a:avLst/>
          </a:prstGeom>
          <a:solidFill>
            <a:srgbClr val="0086BE"/>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70" name="Square"/>
          <p:cNvSpPr>
            <a:spLocks noGrp="1"/>
          </p:cNvSpPr>
          <p:nvPr>
            <p:ph type="body" sz="quarter" idx="29"/>
          </p:nvPr>
        </p:nvSpPr>
        <p:spPr>
          <a:xfrm>
            <a:off x="15205921" y="6873304"/>
            <a:ext cx="1547805" cy="1547805"/>
          </a:xfrm>
          <a:prstGeom prst="rect">
            <a:avLst/>
          </a:prstGeom>
          <a:solidFill>
            <a:srgbClr val="2DD5E2"/>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71" name="Square"/>
          <p:cNvSpPr>
            <a:spLocks noGrp="1"/>
          </p:cNvSpPr>
          <p:nvPr>
            <p:ph type="body" sz="quarter" idx="30"/>
          </p:nvPr>
        </p:nvSpPr>
        <p:spPr>
          <a:xfrm>
            <a:off x="17014310" y="6873306"/>
            <a:ext cx="1547804" cy="1547804"/>
          </a:xfrm>
          <a:prstGeom prst="rect">
            <a:avLst/>
          </a:prstGeom>
          <a:solidFill>
            <a:srgbClr val="27C2A7"/>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72" name="Square"/>
          <p:cNvSpPr>
            <a:spLocks noGrp="1"/>
          </p:cNvSpPr>
          <p:nvPr>
            <p:ph type="body" sz="quarter" idx="31"/>
          </p:nvPr>
        </p:nvSpPr>
        <p:spPr>
          <a:xfrm>
            <a:off x="18822702" y="6873306"/>
            <a:ext cx="1547804" cy="1547804"/>
          </a:xfrm>
          <a:prstGeom prst="rect">
            <a:avLst/>
          </a:prstGeom>
          <a:solidFill>
            <a:srgbClr val="49E185"/>
          </a:solidFill>
        </p:spPr>
        <p:txBody>
          <a:bodyPr lIns="0" tIns="0" rIns="0" bIns="0" numCol="1" spcCol="38100" anchor="ctr">
            <a:noAutofit/>
          </a:bodyPr>
          <a:lstStyle/>
          <a:p>
            <a:pPr marL="0" indent="0" algn="ctr">
              <a:spcBef>
                <a:spcPts val="0"/>
              </a:spcBef>
              <a:buSzTx/>
              <a:buNone/>
              <a:defRPr sz="3200">
                <a:solidFill>
                  <a:srgbClr val="3E3E3F"/>
                </a:solidFill>
              </a:defRPr>
            </a:pPr>
            <a:endParaRPr/>
          </a:p>
        </p:txBody>
      </p:sp>
      <p:sp>
        <p:nvSpPr>
          <p:cNvPr id="773" name="Square"/>
          <p:cNvSpPr>
            <a:spLocks noGrp="1"/>
          </p:cNvSpPr>
          <p:nvPr>
            <p:ph type="body" sz="quarter" idx="32"/>
          </p:nvPr>
        </p:nvSpPr>
        <p:spPr>
          <a:xfrm>
            <a:off x="20631092" y="6873306"/>
            <a:ext cx="1547805" cy="1547804"/>
          </a:xfrm>
          <a:prstGeom prst="rect">
            <a:avLst/>
          </a:prstGeom>
          <a:solidFill>
            <a:srgbClr val="ABEC1D"/>
          </a:solidFill>
        </p:spPr>
        <p:txBody>
          <a:bodyPr lIns="0" tIns="0" rIns="0" bIns="0" numCol="1" spcCol="38100" anchor="ctr">
            <a:noAutofit/>
          </a:bodyPr>
          <a:lstStyle/>
          <a:p>
            <a:pPr marL="0" indent="0" algn="ctr">
              <a:spcBef>
                <a:spcPts val="0"/>
              </a:spcBef>
              <a:buSzTx/>
              <a:buNone/>
              <a:defRPr sz="3200">
                <a:solidFill>
                  <a:srgbClr val="3E3E3F"/>
                </a:solidFill>
              </a:defRPr>
            </a:pPr>
            <a:endParaRPr/>
          </a:p>
        </p:txBody>
      </p:sp>
      <p:sp>
        <p:nvSpPr>
          <p:cNvPr id="774" name="Square"/>
          <p:cNvSpPr>
            <a:spLocks noGrp="1"/>
          </p:cNvSpPr>
          <p:nvPr>
            <p:ph type="body" sz="quarter" idx="33"/>
          </p:nvPr>
        </p:nvSpPr>
        <p:spPr>
          <a:xfrm>
            <a:off x="11609520" y="9602045"/>
            <a:ext cx="1547805" cy="1547805"/>
          </a:xfrm>
          <a:prstGeom prst="rect">
            <a:avLst/>
          </a:prstGeom>
          <a:solidFill>
            <a:srgbClr val="484848"/>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75" name="Square"/>
          <p:cNvSpPr>
            <a:spLocks noGrp="1"/>
          </p:cNvSpPr>
          <p:nvPr>
            <p:ph type="body" sz="quarter" idx="34"/>
          </p:nvPr>
        </p:nvSpPr>
        <p:spPr>
          <a:xfrm>
            <a:off x="13417909" y="9602044"/>
            <a:ext cx="1547805" cy="1547804"/>
          </a:xfrm>
          <a:prstGeom prst="rect">
            <a:avLst/>
          </a:prstGeom>
          <a:solidFill>
            <a:srgbClr val="656565"/>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76" name="Square"/>
          <p:cNvSpPr>
            <a:spLocks noGrp="1"/>
          </p:cNvSpPr>
          <p:nvPr>
            <p:ph type="body" sz="quarter" idx="35"/>
          </p:nvPr>
        </p:nvSpPr>
        <p:spPr>
          <a:xfrm>
            <a:off x="15226303" y="9602045"/>
            <a:ext cx="1547804" cy="1547805"/>
          </a:xfrm>
          <a:prstGeom prst="rect">
            <a:avLst/>
          </a:prstGeom>
          <a:solidFill>
            <a:srgbClr val="828282"/>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77" name="Square"/>
          <p:cNvSpPr>
            <a:spLocks noGrp="1"/>
          </p:cNvSpPr>
          <p:nvPr>
            <p:ph type="body" sz="quarter" idx="36"/>
          </p:nvPr>
        </p:nvSpPr>
        <p:spPr>
          <a:xfrm>
            <a:off x="17034692" y="9602045"/>
            <a:ext cx="1547804" cy="1547805"/>
          </a:xfrm>
          <a:prstGeom prst="rect">
            <a:avLst/>
          </a:prstGeom>
          <a:solidFill>
            <a:srgbClr val="9D9D9E"/>
          </a:soli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778" name="Square"/>
          <p:cNvSpPr>
            <a:spLocks noGrp="1"/>
          </p:cNvSpPr>
          <p:nvPr>
            <p:ph type="body" sz="quarter" idx="37"/>
          </p:nvPr>
        </p:nvSpPr>
        <p:spPr>
          <a:xfrm>
            <a:off x="18843085" y="9602045"/>
            <a:ext cx="1547805" cy="1547805"/>
          </a:xfrm>
          <a:prstGeom prst="rect">
            <a:avLst/>
          </a:prstGeom>
          <a:solidFill>
            <a:srgbClr val="BABABA"/>
          </a:solidFill>
        </p:spPr>
        <p:txBody>
          <a:bodyPr lIns="0" tIns="0" rIns="0" bIns="0" numCol="1" spcCol="38100" anchor="ctr">
            <a:noAutofit/>
          </a:bodyPr>
          <a:lstStyle/>
          <a:p>
            <a:pPr marL="0" indent="0" algn="ctr">
              <a:spcBef>
                <a:spcPts val="0"/>
              </a:spcBef>
              <a:buSzTx/>
              <a:buNone/>
              <a:defRPr sz="3200">
                <a:solidFill>
                  <a:srgbClr val="151D26"/>
                </a:solidFill>
              </a:defRPr>
            </a:pPr>
            <a:endParaRPr/>
          </a:p>
        </p:txBody>
      </p:sp>
      <p:sp>
        <p:nvSpPr>
          <p:cNvPr id="779" name="Square"/>
          <p:cNvSpPr>
            <a:spLocks noGrp="1"/>
          </p:cNvSpPr>
          <p:nvPr>
            <p:ph type="body" sz="quarter" idx="38"/>
          </p:nvPr>
        </p:nvSpPr>
        <p:spPr>
          <a:xfrm>
            <a:off x="20651474" y="9602045"/>
            <a:ext cx="1547805" cy="1547805"/>
          </a:xfrm>
          <a:prstGeom prst="rect">
            <a:avLst/>
          </a:prstGeom>
          <a:solidFill>
            <a:srgbClr val="D8D8D8"/>
          </a:solidFill>
        </p:spPr>
        <p:txBody>
          <a:bodyPr lIns="0" tIns="0" rIns="0" bIns="0" numCol="1" spcCol="38100" anchor="ctr">
            <a:noAutofit/>
          </a:bodyPr>
          <a:lstStyle/>
          <a:p>
            <a:pPr marL="0" indent="0" algn="ctr">
              <a:spcBef>
                <a:spcPts val="0"/>
              </a:spcBef>
              <a:buSzTx/>
              <a:buNone/>
              <a:defRPr sz="3200">
                <a:solidFill>
                  <a:srgbClr val="151D26"/>
                </a:solidFill>
              </a:defRPr>
            </a:pPr>
            <a:endParaRPr/>
          </a:p>
        </p:txBody>
      </p:sp>
      <p:sp>
        <p:nvSpPr>
          <p:cNvPr id="780" name="Series 1: Wide Step"/>
          <p:cNvSpPr txBox="1"/>
          <p:nvPr/>
        </p:nvSpPr>
        <p:spPr>
          <a:xfrm>
            <a:off x="11566043" y="3583713"/>
            <a:ext cx="3379291" cy="508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l">
              <a:defRPr sz="2000" b="0">
                <a:solidFill>
                  <a:srgbClr val="252525"/>
                </a:solidFill>
                <a:latin typeface="Proxima Nova Medium"/>
                <a:ea typeface="Proxima Nova Medium"/>
                <a:cs typeface="Proxima Nova Medium"/>
                <a:sym typeface="Proxima Nova Medium"/>
              </a:defRPr>
            </a:pPr>
            <a:r>
              <a:rPr b="1" dirty="0">
                <a:latin typeface="+mn-lt"/>
                <a:ea typeface="+mn-ea"/>
                <a:cs typeface="+mn-cs"/>
                <a:sym typeface="Proxima Nova"/>
              </a:rPr>
              <a:t>Series 1: </a:t>
            </a:r>
            <a:r>
              <a:rPr dirty="0"/>
              <a:t>Wide Step</a:t>
            </a:r>
          </a:p>
        </p:txBody>
      </p:sp>
      <p:sp>
        <p:nvSpPr>
          <p:cNvPr id="781" name="Series 2: Narrow Step"/>
          <p:cNvSpPr txBox="1"/>
          <p:nvPr/>
        </p:nvSpPr>
        <p:spPr>
          <a:xfrm>
            <a:off x="11566043" y="6312934"/>
            <a:ext cx="3956517" cy="508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l">
              <a:defRPr sz="2000" b="0">
                <a:solidFill>
                  <a:srgbClr val="252525"/>
                </a:solidFill>
                <a:latin typeface="Proxima Nova Medium"/>
                <a:ea typeface="Proxima Nova Medium"/>
                <a:cs typeface="Proxima Nova Medium"/>
                <a:sym typeface="Proxima Nova Medium"/>
              </a:defRPr>
            </a:pPr>
            <a:r>
              <a:rPr b="1" dirty="0">
                <a:latin typeface="+mn-lt"/>
                <a:ea typeface="+mn-ea"/>
                <a:cs typeface="+mn-cs"/>
                <a:sym typeface="Proxima Nova"/>
              </a:rPr>
              <a:t>Series 2:</a:t>
            </a:r>
            <a:r>
              <a:rPr dirty="0"/>
              <a:t> Narrow Step</a:t>
            </a:r>
          </a:p>
        </p:txBody>
      </p:sp>
      <p:sp>
        <p:nvSpPr>
          <p:cNvPr id="782" name="Series 3: Neutral"/>
          <p:cNvSpPr txBox="1"/>
          <p:nvPr/>
        </p:nvSpPr>
        <p:spPr>
          <a:xfrm>
            <a:off x="11566043" y="9044070"/>
            <a:ext cx="2653250" cy="508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l">
              <a:defRPr sz="2000" b="0">
                <a:solidFill>
                  <a:srgbClr val="252525"/>
                </a:solidFill>
                <a:latin typeface="Proxima Nova Medium"/>
                <a:ea typeface="Proxima Nova Medium"/>
                <a:cs typeface="Proxima Nova Medium"/>
                <a:sym typeface="Proxima Nova Medium"/>
              </a:defRPr>
            </a:pPr>
            <a:r>
              <a:rPr b="1" dirty="0">
                <a:latin typeface="+mn-lt"/>
                <a:ea typeface="+mn-ea"/>
                <a:cs typeface="+mn-cs"/>
                <a:sym typeface="Proxima Nova"/>
              </a:rPr>
              <a:t>Series 3:</a:t>
            </a:r>
            <a:r>
              <a:rPr dirty="0"/>
              <a:t> Neutral</a:t>
            </a:r>
          </a:p>
        </p:txBody>
      </p:sp>
      <p:sp>
        <p:nvSpPr>
          <p:cNvPr id="783" name="Circle"/>
          <p:cNvSpPr/>
          <p:nvPr/>
        </p:nvSpPr>
        <p:spPr>
          <a:xfrm>
            <a:off x="21682843" y="3780671"/>
            <a:ext cx="114440" cy="114440"/>
          </a:xfrm>
          <a:prstGeom prst="ellipse">
            <a:avLst/>
          </a:prstGeom>
          <a:solidFill>
            <a:srgbClr val="9D9D9E"/>
          </a:solidFill>
          <a:ln w="12700">
            <a:miter lim="400000"/>
          </a:ln>
        </p:spPr>
        <p:txBody>
          <a:bodyPr lIns="27093" tIns="27093" rIns="27093" bIns="27093" anchor="ctr"/>
          <a:lstStyle/>
          <a:p>
            <a:pPr defTabSz="587022">
              <a:defRPr sz="2200" b="0">
                <a:solidFill>
                  <a:srgbClr val="252525"/>
                </a:solidFill>
              </a:defRPr>
            </a:pPr>
            <a:endParaRPr dirty="0"/>
          </a:p>
        </p:txBody>
      </p:sp>
      <p:sp>
        <p:nvSpPr>
          <p:cNvPr id="784" name="Circle"/>
          <p:cNvSpPr/>
          <p:nvPr/>
        </p:nvSpPr>
        <p:spPr>
          <a:xfrm>
            <a:off x="21868108" y="3780671"/>
            <a:ext cx="114439" cy="114440"/>
          </a:xfrm>
          <a:prstGeom prst="ellipse">
            <a:avLst/>
          </a:prstGeom>
          <a:ln w="12700">
            <a:solidFill>
              <a:srgbClr val="9D9D9E"/>
            </a:solidFill>
            <a:miter lim="400000"/>
          </a:ln>
        </p:spPr>
        <p:txBody>
          <a:bodyPr lIns="27093" tIns="27093" rIns="27093" bIns="27093" anchor="ctr"/>
          <a:lstStyle/>
          <a:p>
            <a:pPr defTabSz="587022">
              <a:defRPr sz="2200" b="0">
                <a:solidFill>
                  <a:srgbClr val="252525"/>
                </a:solidFill>
              </a:defRPr>
            </a:pPr>
            <a:endParaRPr dirty="0"/>
          </a:p>
        </p:txBody>
      </p:sp>
      <p:sp>
        <p:nvSpPr>
          <p:cNvPr id="785" name="Circle"/>
          <p:cNvSpPr/>
          <p:nvPr/>
        </p:nvSpPr>
        <p:spPr>
          <a:xfrm>
            <a:off x="22064457" y="3780671"/>
            <a:ext cx="114440" cy="114440"/>
          </a:xfrm>
          <a:prstGeom prst="ellipse">
            <a:avLst/>
          </a:prstGeom>
          <a:ln w="12700">
            <a:solidFill>
              <a:srgbClr val="9D9D9E"/>
            </a:solidFill>
            <a:miter lim="400000"/>
          </a:ln>
        </p:spPr>
        <p:txBody>
          <a:bodyPr lIns="27093" tIns="27093" rIns="27093" bIns="27093" anchor="ctr"/>
          <a:lstStyle/>
          <a:p>
            <a:pPr defTabSz="587022">
              <a:defRPr sz="2200" b="0">
                <a:solidFill>
                  <a:srgbClr val="252525"/>
                </a:solidFill>
              </a:defRPr>
            </a:pPr>
            <a:endParaRPr dirty="0"/>
          </a:p>
        </p:txBody>
      </p:sp>
      <p:sp>
        <p:nvSpPr>
          <p:cNvPr id="786" name="Circle"/>
          <p:cNvSpPr/>
          <p:nvPr/>
        </p:nvSpPr>
        <p:spPr>
          <a:xfrm>
            <a:off x="21680476" y="6509893"/>
            <a:ext cx="114439" cy="114439"/>
          </a:xfrm>
          <a:prstGeom prst="ellipse">
            <a:avLst/>
          </a:prstGeom>
          <a:ln w="12700">
            <a:solidFill>
              <a:srgbClr val="9D9D9E"/>
            </a:solidFill>
            <a:miter lim="400000"/>
          </a:ln>
        </p:spPr>
        <p:txBody>
          <a:bodyPr lIns="27093" tIns="27093" rIns="27093" bIns="27093" anchor="ctr"/>
          <a:lstStyle/>
          <a:p>
            <a:pPr defTabSz="587022">
              <a:defRPr sz="2200" b="0">
                <a:solidFill>
                  <a:srgbClr val="252525"/>
                </a:solidFill>
              </a:defRPr>
            </a:pPr>
            <a:endParaRPr dirty="0"/>
          </a:p>
        </p:txBody>
      </p:sp>
      <p:sp>
        <p:nvSpPr>
          <p:cNvPr id="787" name="Circle"/>
          <p:cNvSpPr/>
          <p:nvPr/>
        </p:nvSpPr>
        <p:spPr>
          <a:xfrm>
            <a:off x="21865741" y="6509893"/>
            <a:ext cx="114439" cy="114439"/>
          </a:xfrm>
          <a:prstGeom prst="ellipse">
            <a:avLst/>
          </a:prstGeom>
          <a:solidFill>
            <a:srgbClr val="9D9D9E"/>
          </a:solidFill>
          <a:ln w="12700">
            <a:miter lim="400000"/>
          </a:ln>
        </p:spPr>
        <p:txBody>
          <a:bodyPr lIns="27093" tIns="27093" rIns="27093" bIns="27093" anchor="ctr"/>
          <a:lstStyle/>
          <a:p>
            <a:pPr defTabSz="587022">
              <a:defRPr sz="2200" b="0">
                <a:solidFill>
                  <a:srgbClr val="252525"/>
                </a:solidFill>
              </a:defRPr>
            </a:pPr>
            <a:endParaRPr dirty="0"/>
          </a:p>
        </p:txBody>
      </p:sp>
      <p:sp>
        <p:nvSpPr>
          <p:cNvPr id="788" name="Circle"/>
          <p:cNvSpPr/>
          <p:nvPr/>
        </p:nvSpPr>
        <p:spPr>
          <a:xfrm>
            <a:off x="22062090" y="6509893"/>
            <a:ext cx="114439" cy="114439"/>
          </a:xfrm>
          <a:prstGeom prst="ellipse">
            <a:avLst/>
          </a:prstGeom>
          <a:ln w="12700">
            <a:solidFill>
              <a:srgbClr val="9D9D9E"/>
            </a:solidFill>
            <a:miter lim="400000"/>
          </a:ln>
        </p:spPr>
        <p:txBody>
          <a:bodyPr lIns="27093" tIns="27093" rIns="27093" bIns="27093" anchor="ctr"/>
          <a:lstStyle/>
          <a:p>
            <a:pPr defTabSz="587022">
              <a:defRPr sz="2200" b="0">
                <a:solidFill>
                  <a:srgbClr val="252525"/>
                </a:solidFill>
              </a:defRPr>
            </a:pPr>
            <a:endParaRPr dirty="0"/>
          </a:p>
        </p:txBody>
      </p:sp>
      <p:sp>
        <p:nvSpPr>
          <p:cNvPr id="789" name="Circle"/>
          <p:cNvSpPr/>
          <p:nvPr/>
        </p:nvSpPr>
        <p:spPr>
          <a:xfrm>
            <a:off x="21682843" y="9241028"/>
            <a:ext cx="114440" cy="114440"/>
          </a:xfrm>
          <a:prstGeom prst="ellipse">
            <a:avLst/>
          </a:prstGeom>
          <a:ln w="12700">
            <a:solidFill>
              <a:srgbClr val="9D9D9E"/>
            </a:solidFill>
            <a:miter lim="400000"/>
          </a:ln>
        </p:spPr>
        <p:txBody>
          <a:bodyPr lIns="27093" tIns="27093" rIns="27093" bIns="27093" anchor="ctr"/>
          <a:lstStyle/>
          <a:p>
            <a:pPr defTabSz="587022">
              <a:defRPr sz="2200" b="0">
                <a:solidFill>
                  <a:srgbClr val="252525"/>
                </a:solidFill>
              </a:defRPr>
            </a:pPr>
            <a:endParaRPr dirty="0"/>
          </a:p>
        </p:txBody>
      </p:sp>
      <p:sp>
        <p:nvSpPr>
          <p:cNvPr id="790" name="Circle"/>
          <p:cNvSpPr/>
          <p:nvPr/>
        </p:nvSpPr>
        <p:spPr>
          <a:xfrm>
            <a:off x="21868108" y="9241028"/>
            <a:ext cx="114439" cy="114440"/>
          </a:xfrm>
          <a:prstGeom prst="ellipse">
            <a:avLst/>
          </a:prstGeom>
          <a:ln w="12700">
            <a:solidFill>
              <a:srgbClr val="9D9D9E"/>
            </a:solidFill>
            <a:miter lim="400000"/>
          </a:ln>
        </p:spPr>
        <p:txBody>
          <a:bodyPr lIns="27093" tIns="27093" rIns="27093" bIns="27093" anchor="ctr"/>
          <a:lstStyle/>
          <a:p>
            <a:pPr defTabSz="587022">
              <a:defRPr sz="2200" b="0">
                <a:solidFill>
                  <a:srgbClr val="252525"/>
                </a:solidFill>
              </a:defRPr>
            </a:pPr>
            <a:endParaRPr dirty="0"/>
          </a:p>
        </p:txBody>
      </p:sp>
      <p:sp>
        <p:nvSpPr>
          <p:cNvPr id="791" name="Circle"/>
          <p:cNvSpPr/>
          <p:nvPr/>
        </p:nvSpPr>
        <p:spPr>
          <a:xfrm>
            <a:off x="22064457" y="9241028"/>
            <a:ext cx="114440" cy="114440"/>
          </a:xfrm>
          <a:prstGeom prst="ellipse">
            <a:avLst/>
          </a:prstGeom>
          <a:solidFill>
            <a:srgbClr val="9D9D9E"/>
          </a:solidFill>
          <a:ln w="12700">
            <a:miter lim="400000"/>
          </a:ln>
        </p:spPr>
        <p:txBody>
          <a:bodyPr lIns="27093" tIns="27093" rIns="27093" bIns="27093" anchor="ctr"/>
          <a:lstStyle/>
          <a:p>
            <a:pPr defTabSz="587022">
              <a:defRPr sz="2200" b="0">
                <a:solidFill>
                  <a:srgbClr val="252525"/>
                </a:solidFill>
              </a:defRPr>
            </a:pPr>
            <a:endParaRPr dirty="0"/>
          </a:p>
        </p:txBody>
      </p:sp>
      <p:sp>
        <p:nvSpPr>
          <p:cNvPr id="79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Supplemental - Mixed Inline Styles">
    <p:spTree>
      <p:nvGrpSpPr>
        <p:cNvPr id="1" name=""/>
        <p:cNvGrpSpPr/>
        <p:nvPr/>
      </p:nvGrpSpPr>
      <p:grpSpPr>
        <a:xfrm>
          <a:off x="0" y="0"/>
          <a:ext cx="0" cy="0"/>
          <a:chOff x="0" y="0"/>
          <a:chExt cx="0" cy="0"/>
        </a:xfrm>
      </p:grpSpPr>
      <p:sp>
        <p:nvSpPr>
          <p:cNvPr id="813" name="Inline Capline…"/>
          <p:cNvSpPr txBox="1">
            <a:spLocks noGrp="1"/>
          </p:cNvSpPr>
          <p:nvPr>
            <p:ph type="body" sz="quarter" idx="21"/>
          </p:nvPr>
        </p:nvSpPr>
        <p:spPr>
          <a:xfrm>
            <a:off x="10752924" y="2389163"/>
            <a:ext cx="12259474" cy="2035127"/>
          </a:xfrm>
          <a:prstGeom prst="rect">
            <a:avLst/>
          </a:prstGeom>
        </p:spPr>
        <p:txBody>
          <a:bodyPr numCol="1" spcCol="38100"/>
          <a:lstStyle/>
          <a:p>
            <a:pPr marL="0" indent="0">
              <a:lnSpc>
                <a:spcPct val="80000"/>
              </a:lnSpc>
              <a:spcBef>
                <a:spcPts val="0"/>
              </a:spcBef>
              <a:buSzTx/>
              <a:buNone/>
              <a:defRPr sz="2400" cap="all" spc="239">
                <a:solidFill>
                  <a:srgbClr val="7F807F"/>
                </a:solidFill>
              </a:defRPr>
            </a:pPr>
            <a:r>
              <a:t>Inline Capline</a:t>
            </a:r>
          </a:p>
          <a:p>
            <a:pPr marL="0" indent="0">
              <a:lnSpc>
                <a:spcPct val="80000"/>
              </a:lnSpc>
              <a:spcBef>
                <a:spcPts val="0"/>
              </a:spcBef>
              <a:buSzTx/>
              <a:buNone/>
              <a:defRPr sz="7200" b="1" cap="all"/>
            </a:pPr>
            <a:r>
              <a:t>Title Text</a:t>
            </a:r>
          </a:p>
        </p:txBody>
      </p:sp>
      <p:sp>
        <p:nvSpPr>
          <p:cNvPr id="814" name="Inline Capline…"/>
          <p:cNvSpPr txBox="1">
            <a:spLocks noGrp="1"/>
          </p:cNvSpPr>
          <p:nvPr>
            <p:ph type="body" sz="quarter" idx="22"/>
          </p:nvPr>
        </p:nvSpPr>
        <p:spPr>
          <a:xfrm>
            <a:off x="10752924" y="4203895"/>
            <a:ext cx="12259474" cy="4928840"/>
          </a:xfrm>
          <a:prstGeom prst="rect">
            <a:avLst/>
          </a:prstGeom>
        </p:spPr>
        <p:txBody>
          <a:bodyPr numCol="1" spcCol="38100" anchor="ctr"/>
          <a:lstStyle/>
          <a:p>
            <a:pPr marL="63500" indent="0">
              <a:lnSpc>
                <a:spcPct val="80000"/>
              </a:lnSpc>
              <a:spcBef>
                <a:spcPts val="0"/>
              </a:spcBef>
              <a:buSzTx/>
              <a:buNone/>
              <a:defRPr sz="3200" cap="all" spc="319"/>
            </a:pPr>
            <a:r>
              <a:t>Inline Capline</a:t>
            </a:r>
          </a:p>
          <a:p>
            <a:pPr marL="0" indent="0">
              <a:lnSpc>
                <a:spcPct val="80000"/>
              </a:lnSpc>
              <a:spcBef>
                <a:spcPts val="0"/>
              </a:spcBef>
              <a:buSzTx/>
              <a:buNone/>
              <a:defRPr sz="18600" b="1" cap="all" spc="-744"/>
            </a:pPr>
            <a:r>
              <a:t>Title Text</a:t>
            </a:r>
          </a:p>
        </p:txBody>
      </p:sp>
      <p:sp>
        <p:nvSpPr>
          <p:cNvPr id="815" name="Helix for Keynote | Supplemental Elements"/>
          <p:cNvSpPr txBox="1"/>
          <p:nvPr/>
        </p:nvSpPr>
        <p:spPr>
          <a:xfrm>
            <a:off x="1828800" y="1295400"/>
            <a:ext cx="8689827" cy="45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a:spcBef>
                <a:spcPts val="400"/>
              </a:spcBef>
              <a:defRPr sz="1800" b="0" cap="all" spc="180"/>
            </a:pPr>
            <a:r>
              <a:rPr b="1" dirty="0"/>
              <a:t>Helix for Keynote</a:t>
            </a:r>
            <a:r>
              <a:rPr dirty="0"/>
              <a:t> | Supplemental Elements</a:t>
            </a:r>
          </a:p>
        </p:txBody>
      </p:sp>
      <p:sp>
        <p:nvSpPr>
          <p:cNvPr id="81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817"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p>
        </p:txBody>
      </p:sp>
      <p:sp>
        <p:nvSpPr>
          <p:cNvPr id="818" name="S3"/>
          <p:cNvSpPr txBox="1"/>
          <p:nvPr/>
        </p:nvSpPr>
        <p:spPr>
          <a:xfrm>
            <a:off x="22237135" y="1314449"/>
            <a:ext cx="1003865"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2100" b="0"/>
            </a:lvl1pPr>
          </a:lstStyle>
          <a:p>
            <a:r>
              <a:rPr dirty="0"/>
              <a:t>S3</a:t>
            </a:r>
          </a:p>
        </p:txBody>
      </p:sp>
      <p:sp>
        <p:nvSpPr>
          <p:cNvPr id="819" name="Use these pre-formatted elements to quickly adopt one of the Inline-Capline styles or alternate Title Card setups.  Click into the relevant field, and copy &amp; paste to contents to the appropriate field on your target slide."/>
          <p:cNvSpPr txBox="1"/>
          <p:nvPr/>
        </p:nvSpPr>
        <p:spPr>
          <a:xfrm>
            <a:off x="1828796" y="5441852"/>
            <a:ext cx="6905007" cy="5884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spcBef>
                <a:spcPts val="1800"/>
              </a:spcBef>
              <a:defRPr sz="2800" b="0"/>
            </a:lvl1pPr>
          </a:lstStyle>
          <a:p>
            <a:r>
              <a:rPr dirty="0"/>
              <a:t>Use these pre-formatted elements to quickly adopt one of the Inline-</a:t>
            </a:r>
            <a:r>
              <a:rPr dirty="0" err="1"/>
              <a:t>Capline</a:t>
            </a:r>
            <a:r>
              <a:rPr dirty="0"/>
              <a:t> styles or alternate Title Card setups.  Click into the relevant field, and copy &amp; paste to contents to the appropriate field on your target slide.</a:t>
            </a:r>
          </a:p>
        </p:txBody>
      </p:sp>
      <p:sp>
        <p:nvSpPr>
          <p:cNvPr id="820" name="Mixed Inline Styles"/>
          <p:cNvSpPr txBox="1"/>
          <p:nvPr/>
        </p:nvSpPr>
        <p:spPr>
          <a:xfrm>
            <a:off x="1828800" y="2411738"/>
            <a:ext cx="6905003" cy="2832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a:lnSpc>
                <a:spcPct val="80000"/>
              </a:lnSpc>
              <a:defRPr sz="5600" cap="all"/>
            </a:lvl1pPr>
          </a:lstStyle>
          <a:p>
            <a:r>
              <a:t>Mixed Inline Styles</a:t>
            </a:r>
          </a:p>
        </p:txBody>
      </p:sp>
      <p:sp>
        <p:nvSpPr>
          <p:cNvPr id="821" name="(Inline Capline Style - Interior Slides)"/>
          <p:cNvSpPr txBox="1"/>
          <p:nvPr/>
        </p:nvSpPr>
        <p:spPr>
          <a:xfrm>
            <a:off x="10752923" y="3915934"/>
            <a:ext cx="5120178" cy="508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defRPr sz="2000" b="0">
                <a:solidFill>
                  <a:srgbClr val="9D9D9E"/>
                </a:solidFill>
                <a:latin typeface="Proxima Nova Medium"/>
                <a:ea typeface="Proxima Nova Medium"/>
                <a:cs typeface="Proxima Nova Medium"/>
                <a:sym typeface="Proxima Nova Medium"/>
              </a:defRPr>
            </a:lvl1pPr>
          </a:lstStyle>
          <a:p>
            <a:r>
              <a:t>(Inline Capline Style - Interior Slides)</a:t>
            </a:r>
          </a:p>
        </p:txBody>
      </p:sp>
      <p:sp>
        <p:nvSpPr>
          <p:cNvPr id="822" name="(Inline Capline Style - Cover Slides)"/>
          <p:cNvSpPr txBox="1"/>
          <p:nvPr/>
        </p:nvSpPr>
        <p:spPr>
          <a:xfrm>
            <a:off x="10752924" y="8624379"/>
            <a:ext cx="5120178" cy="50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defRPr sz="2000" b="0">
                <a:solidFill>
                  <a:srgbClr val="9D9D9E"/>
                </a:solidFill>
                <a:latin typeface="Proxima Nova Medium"/>
                <a:ea typeface="Proxima Nova Medium"/>
                <a:cs typeface="Proxima Nova Medium"/>
                <a:sym typeface="Proxima Nova Medium"/>
              </a:defRPr>
            </a:lvl1pPr>
          </a:lstStyle>
          <a:p>
            <a:r>
              <a:t>(Inline Capline Style - Cover Slides)</a:t>
            </a:r>
          </a:p>
        </p:txBody>
      </p:sp>
      <p:sp>
        <p:nvSpPr>
          <p:cNvPr id="823" name="Bibendum Adipiscing…"/>
          <p:cNvSpPr txBox="1">
            <a:spLocks noGrp="1"/>
          </p:cNvSpPr>
          <p:nvPr>
            <p:ph type="body" sz="quarter" idx="23"/>
          </p:nvPr>
        </p:nvSpPr>
        <p:spPr>
          <a:xfrm>
            <a:off x="10840904" y="10928252"/>
            <a:ext cx="8689828" cy="1416149"/>
          </a:xfrm>
          <a:prstGeom prst="rect">
            <a:avLst/>
          </a:prstGeom>
        </p:spPr>
        <p:txBody>
          <a:bodyPr numCol="1" spcCol="38100" anchor="b"/>
          <a:lstStyle/>
          <a:p>
            <a:pPr marL="0" indent="0">
              <a:spcBef>
                <a:spcPts val="0"/>
              </a:spcBef>
              <a:buSzTx/>
              <a:buNone/>
              <a:defRPr sz="4000">
                <a:latin typeface="Proxima Nova Medium"/>
                <a:ea typeface="Proxima Nova Medium"/>
                <a:cs typeface="Proxima Nova Medium"/>
                <a:sym typeface="Proxima Nova Medium"/>
              </a:defRPr>
            </a:pPr>
            <a:r>
              <a:t>Bibendum Adipiscing</a:t>
            </a:r>
          </a:p>
          <a:p>
            <a:pPr marL="0" indent="0">
              <a:spcBef>
                <a:spcPts val="0"/>
              </a:spcBef>
              <a:buSzTx/>
              <a:buNone/>
              <a:defRPr sz="4000">
                <a:latin typeface="Proxima Nova Medium"/>
                <a:ea typeface="Proxima Nova Medium"/>
                <a:cs typeface="Proxima Nova Medium"/>
                <a:sym typeface="Proxima Nova Medium"/>
              </a:defRPr>
            </a:pPr>
            <a:r>
              <a:rPr sz="2400" spc="95" baseline="37500"/>
              <a:t> </a:t>
            </a:r>
            <a:r>
              <a:rPr sz="2100" spc="84" baseline="42857">
                <a:solidFill>
                  <a:srgbClr val="898B87"/>
                </a:solidFill>
              </a:rPr>
              <a:t>@speakerTwitterAddress</a:t>
            </a:r>
          </a:p>
        </p:txBody>
      </p:sp>
      <p:sp>
        <p:nvSpPr>
          <p:cNvPr id="824" name="Shape"/>
          <p:cNvSpPr/>
          <p:nvPr/>
        </p:nvSpPr>
        <p:spPr>
          <a:xfrm>
            <a:off x="10840904" y="10928252"/>
            <a:ext cx="493022" cy="400051"/>
          </a:xfrm>
          <a:custGeom>
            <a:avLst/>
            <a:gdLst/>
            <a:ahLst/>
            <a:cxnLst>
              <a:cxn ang="0">
                <a:pos x="wd2" y="hd2"/>
              </a:cxn>
              <a:cxn ang="5400000">
                <a:pos x="wd2" y="hd2"/>
              </a:cxn>
              <a:cxn ang="10800000">
                <a:pos x="wd2" y="hd2"/>
              </a:cxn>
              <a:cxn ang="16200000">
                <a:pos x="wd2" y="hd2"/>
              </a:cxn>
            </a:cxnLst>
            <a:rect l="0" t="0" r="r" b="b"/>
            <a:pathLst>
              <a:path w="21600" h="21600" extrusionOk="0">
                <a:moveTo>
                  <a:pt x="19575" y="5400"/>
                </a:moveTo>
                <a:cubicBezTo>
                  <a:pt x="19575" y="5400"/>
                  <a:pt x="19575" y="5815"/>
                  <a:pt x="19575" y="5815"/>
                </a:cubicBezTo>
                <a:cubicBezTo>
                  <a:pt x="19575" y="13292"/>
                  <a:pt x="14850" y="21600"/>
                  <a:pt x="6750" y="21600"/>
                </a:cubicBezTo>
                <a:cubicBezTo>
                  <a:pt x="4050" y="21600"/>
                  <a:pt x="1687" y="20769"/>
                  <a:pt x="0" y="19108"/>
                </a:cubicBezTo>
                <a:cubicBezTo>
                  <a:pt x="337" y="19108"/>
                  <a:pt x="675" y="19108"/>
                  <a:pt x="1012" y="19108"/>
                </a:cubicBezTo>
                <a:cubicBezTo>
                  <a:pt x="3037" y="19108"/>
                  <a:pt x="5063" y="18277"/>
                  <a:pt x="6413" y="17031"/>
                </a:cubicBezTo>
                <a:cubicBezTo>
                  <a:pt x="4387" y="17031"/>
                  <a:pt x="2700" y="15369"/>
                  <a:pt x="2362" y="13292"/>
                </a:cubicBezTo>
                <a:cubicBezTo>
                  <a:pt x="2700" y="13292"/>
                  <a:pt x="2700" y="13292"/>
                  <a:pt x="3037" y="13292"/>
                </a:cubicBezTo>
                <a:cubicBezTo>
                  <a:pt x="3712" y="13292"/>
                  <a:pt x="4050" y="13292"/>
                  <a:pt x="4387" y="12877"/>
                </a:cubicBezTo>
                <a:cubicBezTo>
                  <a:pt x="2362" y="12462"/>
                  <a:pt x="675" y="10385"/>
                  <a:pt x="675" y="7477"/>
                </a:cubicBezTo>
                <a:cubicBezTo>
                  <a:pt x="675" y="7477"/>
                  <a:pt x="675" y="7477"/>
                  <a:pt x="675" y="7477"/>
                </a:cubicBezTo>
                <a:cubicBezTo>
                  <a:pt x="1350" y="7892"/>
                  <a:pt x="2025" y="8308"/>
                  <a:pt x="2700" y="8308"/>
                </a:cubicBezTo>
                <a:cubicBezTo>
                  <a:pt x="1687" y="7062"/>
                  <a:pt x="675" y="5400"/>
                  <a:pt x="675" y="3738"/>
                </a:cubicBezTo>
                <a:cubicBezTo>
                  <a:pt x="675" y="2492"/>
                  <a:pt x="1012" y="1662"/>
                  <a:pt x="1350" y="831"/>
                </a:cubicBezTo>
                <a:cubicBezTo>
                  <a:pt x="3712" y="4154"/>
                  <a:pt x="6750" y="6231"/>
                  <a:pt x="10462" y="6646"/>
                </a:cubicBezTo>
                <a:cubicBezTo>
                  <a:pt x="10462" y="6231"/>
                  <a:pt x="10462" y="5815"/>
                  <a:pt x="10462" y="5400"/>
                </a:cubicBezTo>
                <a:cubicBezTo>
                  <a:pt x="10462" y="2492"/>
                  <a:pt x="12487" y="0"/>
                  <a:pt x="14850" y="0"/>
                </a:cubicBezTo>
                <a:cubicBezTo>
                  <a:pt x="16200" y="0"/>
                  <a:pt x="17550" y="415"/>
                  <a:pt x="18225" y="1662"/>
                </a:cubicBezTo>
                <a:cubicBezTo>
                  <a:pt x="19238" y="1246"/>
                  <a:pt x="20250" y="831"/>
                  <a:pt x="21262" y="415"/>
                </a:cubicBezTo>
                <a:cubicBezTo>
                  <a:pt x="20925" y="1662"/>
                  <a:pt x="20250" y="2492"/>
                  <a:pt x="19238" y="3323"/>
                </a:cubicBezTo>
                <a:cubicBezTo>
                  <a:pt x="19912" y="3323"/>
                  <a:pt x="20925" y="2908"/>
                  <a:pt x="21600" y="2492"/>
                </a:cubicBezTo>
                <a:cubicBezTo>
                  <a:pt x="21262" y="3323"/>
                  <a:pt x="20250" y="4569"/>
                  <a:pt x="19575" y="5400"/>
                </a:cubicBezTo>
                <a:close/>
              </a:path>
            </a:pathLst>
          </a:custGeom>
          <a:solidFill>
            <a:schemeClr val="accent1"/>
          </a:solidFill>
          <a:ln w="12700">
            <a:miter lim="400000"/>
          </a:ln>
        </p:spPr>
        <p:txBody>
          <a:bodyPr lIns="0" tIns="0" rIns="0" bIns="0" anchor="ctr"/>
          <a:lstStyle/>
          <a:p>
            <a:pPr>
              <a:defRPr sz="3200" b="0">
                <a:solidFill>
                  <a:srgbClr val="FFFFFF"/>
                </a:solidFill>
              </a:defRPr>
            </a:pPr>
            <a:endParaRPr/>
          </a:p>
        </p:txBody>
      </p:sp>
      <p:sp>
        <p:nvSpPr>
          <p:cNvPr id="825" name="(Author Name / Social Alt – Title Cards)"/>
          <p:cNvSpPr txBox="1"/>
          <p:nvPr/>
        </p:nvSpPr>
        <p:spPr>
          <a:xfrm>
            <a:off x="10840904" y="10419897"/>
            <a:ext cx="5120179" cy="5083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defRPr sz="2000" b="0">
                <a:solidFill>
                  <a:srgbClr val="9D9D9E"/>
                </a:solidFill>
                <a:latin typeface="Proxima Nova Medium"/>
                <a:ea typeface="Proxima Nova Medium"/>
                <a:cs typeface="Proxima Nova Medium"/>
                <a:sym typeface="Proxima Nova Medium"/>
              </a:defRPr>
            </a:lvl1pPr>
          </a:lstStyle>
          <a:p>
            <a:r>
              <a:t>(Author Name / Social Alt – Title Cards)</a:t>
            </a:r>
          </a:p>
        </p:txBody>
      </p:sp>
      <p:sp>
        <p:nvSpPr>
          <p:cNvPr id="82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85" name="Title Text"/>
          <p:cNvSpPr txBox="1">
            <a:spLocks noGrp="1"/>
          </p:cNvSpPr>
          <p:nvPr>
            <p:ph type="title"/>
          </p:nvPr>
        </p:nvSpPr>
        <p:spPr>
          <a:xfrm>
            <a:off x="1828800" y="6459415"/>
            <a:ext cx="15829126" cy="5486401"/>
          </a:xfrm>
          <a:prstGeom prst="rect">
            <a:avLst/>
          </a:prstGeom>
        </p:spPr>
        <p:txBody>
          <a:bodyPr anchor="b"/>
          <a:lstStyle>
            <a:lvl1pPr>
              <a:defRPr sz="18600" spc="-744"/>
            </a:lvl1pPr>
          </a:lstStyle>
          <a:p>
            <a:r>
              <a:t>Title Text</a:t>
            </a:r>
          </a:p>
        </p:txBody>
      </p:sp>
      <p:sp>
        <p:nvSpPr>
          <p:cNvPr id="86"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rocess Agenda ">
    <p:spTree>
      <p:nvGrpSpPr>
        <p:cNvPr id="1" name=""/>
        <p:cNvGrpSpPr/>
        <p:nvPr/>
      </p:nvGrpSpPr>
      <p:grpSpPr>
        <a:xfrm>
          <a:off x="0" y="0"/>
          <a:ext cx="0" cy="0"/>
          <a:chOff x="0" y="0"/>
          <a:chExt cx="0" cy="0"/>
        </a:xfrm>
      </p:grpSpPr>
      <p:sp>
        <p:nvSpPr>
          <p:cNvPr id="202"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
        <p:nvSpPr>
          <p:cNvPr id="203" name="Title Text"/>
          <p:cNvSpPr txBox="1">
            <a:spLocks noGrp="1"/>
          </p:cNvSpPr>
          <p:nvPr>
            <p:ph type="title"/>
          </p:nvPr>
        </p:nvSpPr>
        <p:spPr>
          <a:xfrm>
            <a:off x="1828800" y="2389163"/>
            <a:ext cx="6905003" cy="2832296"/>
          </a:xfrm>
          <a:prstGeom prst="rect">
            <a:avLst/>
          </a:prstGeom>
        </p:spPr>
        <p:txBody>
          <a:bodyPr anchor="b"/>
          <a:lstStyle/>
          <a:p>
            <a:r>
              <a:t>Title Text</a:t>
            </a:r>
          </a:p>
        </p:txBody>
      </p:sp>
      <p:sp>
        <p:nvSpPr>
          <p:cNvPr id="20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205" name="Duis mollis, est non commodo luctus, nisi erat porttitor ligula, eget lacinia odio sem nec elit. Praesent commodo cursus magna, vel scelerisque nisl consectetur et."/>
          <p:cNvSpPr txBox="1">
            <a:spLocks noGrp="1"/>
          </p:cNvSpPr>
          <p:nvPr>
            <p:ph type="body" sz="quarter" idx="22"/>
          </p:nvPr>
        </p:nvSpPr>
        <p:spPr>
          <a:xfrm>
            <a:off x="1828800" y="5441851"/>
            <a:ext cx="6905003" cy="3052691"/>
          </a:xfrm>
          <a:prstGeom prst="rect">
            <a:avLst/>
          </a:prstGeom>
        </p:spPr>
        <p:txBody>
          <a:bodyPr numCol="1" spcCol="38100"/>
          <a:lstStyle>
            <a:lvl1pPr marL="0" indent="0">
              <a:spcBef>
                <a:spcPts val="1800"/>
              </a:spcBef>
              <a:buSzTx/>
              <a:buNone/>
              <a:defRPr sz="2800"/>
            </a:lvl1pPr>
          </a:lstStyle>
          <a:p>
            <a:r>
              <a:t>Duis mollis, est non commodo luctus, nisi erat porttitor ligula, eget lacinia odio sem nec elit. Praesent commodo cursus magna, vel scelerisque nisl consectetur et.</a:t>
            </a:r>
          </a:p>
        </p:txBody>
      </p:sp>
      <p:sp>
        <p:nvSpPr>
          <p:cNvPr id="206" name="Phase Name…"/>
          <p:cNvSpPr txBox="1">
            <a:spLocks noGrp="1"/>
          </p:cNvSpPr>
          <p:nvPr>
            <p:ph type="body" sz="quarter" idx="23"/>
          </p:nvPr>
        </p:nvSpPr>
        <p:spPr>
          <a:xfrm>
            <a:off x="13356423" y="2842071"/>
            <a:ext cx="9185899" cy="1574801"/>
          </a:xfrm>
          <a:prstGeom prst="rect">
            <a:avLst/>
          </a:prstGeom>
        </p:spPr>
        <p:txBody>
          <a:bodyPr numCol="1" spcCol="38100" anchor="ctr"/>
          <a:lstStyle/>
          <a:p>
            <a:pPr marL="0" indent="0">
              <a:lnSpc>
                <a:spcPct val="80000"/>
              </a:lnSpc>
              <a:spcBef>
                <a:spcPts val="900"/>
              </a:spcBef>
              <a:buSzTx/>
              <a:buNone/>
              <a:defRPr sz="3200" spc="-64">
                <a:solidFill>
                  <a:srgbClr val="252525"/>
                </a:solidFill>
                <a:latin typeface="Proxima Nova Semibold"/>
                <a:ea typeface="Proxima Nova Semibold"/>
                <a:cs typeface="Proxima Nova Semibold"/>
                <a:sym typeface="Proxima Nova Semibold"/>
              </a:defRPr>
            </a:pPr>
            <a:r>
              <a:t>Phase Name</a:t>
            </a:r>
          </a:p>
          <a:p>
            <a:pPr marL="0" indent="0">
              <a:spcBef>
                <a:spcPts val="900"/>
              </a:spcBef>
              <a:buSzTx/>
              <a:buNone/>
              <a:defRPr sz="2100"/>
            </a:pPr>
            <a:r>
              <a:t>Phase Description Nullam quis risus eget urna mollis ornare vel eu leo. Duis mollis, est non commodo luctus, nisi erat porttitor ligula.</a:t>
            </a:r>
          </a:p>
        </p:txBody>
      </p:sp>
      <p:sp>
        <p:nvSpPr>
          <p:cNvPr id="207" name="Shape"/>
          <p:cNvSpPr>
            <a:spLocks noGrp="1"/>
          </p:cNvSpPr>
          <p:nvPr>
            <p:ph type="body" sz="quarter" idx="24"/>
          </p:nvPr>
        </p:nvSpPr>
        <p:spPr>
          <a:xfrm>
            <a:off x="11690402" y="3096939"/>
            <a:ext cx="614244" cy="1065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chemeClr val="accent1"/>
          </a:solidFill>
        </p:spPr>
        <p:txBody>
          <a:bodyPr lIns="36115" tIns="36115" rIns="36115" bIns="36115" numCol="1" spcCol="38100" anchor="ctr">
            <a:noAutofit/>
          </a:bodyPr>
          <a:lstStyle/>
          <a:p>
            <a:pPr marL="0" indent="0" algn="ctr">
              <a:spcBef>
                <a:spcPts val="0"/>
              </a:spcBef>
              <a:buSzTx/>
              <a:buNone/>
              <a:defRPr sz="3200">
                <a:solidFill>
                  <a:srgbClr val="FFFFFF"/>
                </a:solidFill>
              </a:defRPr>
            </a:pPr>
            <a:endParaRPr/>
          </a:p>
        </p:txBody>
      </p:sp>
      <p:sp>
        <p:nvSpPr>
          <p:cNvPr id="208" name="Shape"/>
          <p:cNvSpPr>
            <a:spLocks noGrp="1"/>
          </p:cNvSpPr>
          <p:nvPr>
            <p:ph type="body" sz="quarter" idx="25"/>
          </p:nvPr>
        </p:nvSpPr>
        <p:spPr>
          <a:xfrm>
            <a:off x="11646122" y="9803152"/>
            <a:ext cx="710757" cy="1065178"/>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10327" y="0"/>
                  <a:pt x="9946" y="254"/>
                  <a:pt x="9946" y="567"/>
                </a:cubicBezTo>
                <a:lnTo>
                  <a:pt x="9946" y="1610"/>
                </a:lnTo>
                <a:cubicBezTo>
                  <a:pt x="7891" y="1874"/>
                  <a:pt x="6330" y="3089"/>
                  <a:pt x="6330" y="4536"/>
                </a:cubicBezTo>
                <a:cubicBezTo>
                  <a:pt x="6330" y="5362"/>
                  <a:pt x="6838" y="6112"/>
                  <a:pt x="7655" y="6652"/>
                </a:cubicBezTo>
                <a:lnTo>
                  <a:pt x="4355" y="14251"/>
                </a:lnTo>
                <a:lnTo>
                  <a:pt x="850" y="14251"/>
                </a:lnTo>
                <a:cubicBezTo>
                  <a:pt x="380" y="14251"/>
                  <a:pt x="0" y="14505"/>
                  <a:pt x="0" y="14818"/>
                </a:cubicBezTo>
                <a:cubicBezTo>
                  <a:pt x="0" y="15131"/>
                  <a:pt x="380" y="15385"/>
                  <a:pt x="850" y="15385"/>
                </a:cubicBezTo>
                <a:lnTo>
                  <a:pt x="3862" y="15385"/>
                </a:lnTo>
                <a:lnTo>
                  <a:pt x="2428" y="18689"/>
                </a:lnTo>
                <a:cubicBezTo>
                  <a:pt x="2371" y="18829"/>
                  <a:pt x="2436" y="18970"/>
                  <a:pt x="2582" y="19067"/>
                </a:cubicBezTo>
                <a:lnTo>
                  <a:pt x="2258" y="21443"/>
                </a:lnTo>
                <a:lnTo>
                  <a:pt x="3035" y="21595"/>
                </a:lnTo>
                <a:lnTo>
                  <a:pt x="4580" y="19462"/>
                </a:lnTo>
                <a:cubicBezTo>
                  <a:pt x="4790" y="19440"/>
                  <a:pt x="4978" y="19338"/>
                  <a:pt x="5043" y="19192"/>
                </a:cubicBezTo>
                <a:lnTo>
                  <a:pt x="6694" y="15385"/>
                </a:lnTo>
                <a:lnTo>
                  <a:pt x="10134" y="15385"/>
                </a:lnTo>
                <a:lnTo>
                  <a:pt x="10134" y="15785"/>
                </a:lnTo>
                <a:cubicBezTo>
                  <a:pt x="10134" y="15995"/>
                  <a:pt x="10393" y="16163"/>
                  <a:pt x="10700" y="16163"/>
                </a:cubicBezTo>
                <a:lnTo>
                  <a:pt x="10804" y="16163"/>
                </a:lnTo>
                <a:lnTo>
                  <a:pt x="10821" y="16163"/>
                </a:lnTo>
                <a:lnTo>
                  <a:pt x="10925" y="16163"/>
                </a:lnTo>
                <a:cubicBezTo>
                  <a:pt x="11241" y="16163"/>
                  <a:pt x="11492" y="15990"/>
                  <a:pt x="11492" y="15785"/>
                </a:cubicBezTo>
                <a:lnTo>
                  <a:pt x="11492" y="15390"/>
                </a:lnTo>
                <a:lnTo>
                  <a:pt x="14931" y="15390"/>
                </a:lnTo>
                <a:lnTo>
                  <a:pt x="16583" y="19197"/>
                </a:lnTo>
                <a:cubicBezTo>
                  <a:pt x="16647" y="19343"/>
                  <a:pt x="16832" y="19440"/>
                  <a:pt x="17043" y="19467"/>
                </a:cubicBezTo>
                <a:lnTo>
                  <a:pt x="18591" y="21600"/>
                </a:lnTo>
                <a:lnTo>
                  <a:pt x="19367" y="21448"/>
                </a:lnTo>
                <a:lnTo>
                  <a:pt x="19043" y="19072"/>
                </a:lnTo>
                <a:cubicBezTo>
                  <a:pt x="19189" y="18975"/>
                  <a:pt x="19262" y="18835"/>
                  <a:pt x="19197" y="18694"/>
                </a:cubicBezTo>
                <a:lnTo>
                  <a:pt x="17741" y="15390"/>
                </a:lnTo>
                <a:lnTo>
                  <a:pt x="20750" y="15390"/>
                </a:lnTo>
                <a:cubicBezTo>
                  <a:pt x="21220" y="15390"/>
                  <a:pt x="21600" y="15136"/>
                  <a:pt x="21600" y="14823"/>
                </a:cubicBezTo>
                <a:cubicBezTo>
                  <a:pt x="21600" y="14510"/>
                  <a:pt x="21220" y="14251"/>
                  <a:pt x="20743" y="14251"/>
                </a:cubicBezTo>
                <a:lnTo>
                  <a:pt x="17238" y="14251"/>
                </a:lnTo>
                <a:lnTo>
                  <a:pt x="13937" y="6652"/>
                </a:lnTo>
                <a:cubicBezTo>
                  <a:pt x="14755" y="6112"/>
                  <a:pt x="15262" y="5362"/>
                  <a:pt x="15262" y="4536"/>
                </a:cubicBezTo>
                <a:cubicBezTo>
                  <a:pt x="15262" y="3083"/>
                  <a:pt x="13702" y="1874"/>
                  <a:pt x="11646" y="1610"/>
                </a:cubicBezTo>
                <a:lnTo>
                  <a:pt x="11646" y="567"/>
                </a:lnTo>
                <a:cubicBezTo>
                  <a:pt x="11646" y="254"/>
                  <a:pt x="11266" y="0"/>
                  <a:pt x="10796" y="0"/>
                </a:cubicBezTo>
                <a:close/>
                <a:moveTo>
                  <a:pt x="9946" y="2781"/>
                </a:moveTo>
                <a:lnTo>
                  <a:pt x="9946" y="3520"/>
                </a:lnTo>
                <a:cubicBezTo>
                  <a:pt x="9946" y="3833"/>
                  <a:pt x="10327" y="4087"/>
                  <a:pt x="10796" y="4087"/>
                </a:cubicBezTo>
                <a:cubicBezTo>
                  <a:pt x="11266" y="4087"/>
                  <a:pt x="11646" y="3833"/>
                  <a:pt x="11646" y="3520"/>
                </a:cubicBezTo>
                <a:lnTo>
                  <a:pt x="11646" y="2781"/>
                </a:lnTo>
                <a:cubicBezTo>
                  <a:pt x="12755" y="3024"/>
                  <a:pt x="13555" y="3715"/>
                  <a:pt x="13555" y="4536"/>
                </a:cubicBezTo>
                <a:cubicBezTo>
                  <a:pt x="13555" y="5551"/>
                  <a:pt x="12318" y="6382"/>
                  <a:pt x="10789" y="6382"/>
                </a:cubicBezTo>
                <a:cubicBezTo>
                  <a:pt x="9259" y="6382"/>
                  <a:pt x="8019" y="5557"/>
                  <a:pt x="8019" y="4536"/>
                </a:cubicBezTo>
                <a:cubicBezTo>
                  <a:pt x="8027" y="3715"/>
                  <a:pt x="8838" y="3024"/>
                  <a:pt x="9946" y="2781"/>
                </a:cubicBezTo>
                <a:close/>
                <a:moveTo>
                  <a:pt x="10108" y="7479"/>
                </a:moveTo>
                <a:cubicBezTo>
                  <a:pt x="10335" y="7501"/>
                  <a:pt x="10562" y="7516"/>
                  <a:pt x="10796" y="7516"/>
                </a:cubicBezTo>
                <a:cubicBezTo>
                  <a:pt x="11031" y="7516"/>
                  <a:pt x="11257" y="7501"/>
                  <a:pt x="11484" y="7479"/>
                </a:cubicBezTo>
                <a:lnTo>
                  <a:pt x="14423" y="14251"/>
                </a:lnTo>
                <a:lnTo>
                  <a:pt x="11476" y="14251"/>
                </a:lnTo>
                <a:lnTo>
                  <a:pt x="11476" y="13851"/>
                </a:lnTo>
                <a:cubicBezTo>
                  <a:pt x="11476" y="13640"/>
                  <a:pt x="11218" y="13473"/>
                  <a:pt x="10910" y="13473"/>
                </a:cubicBezTo>
                <a:lnTo>
                  <a:pt x="10796" y="13473"/>
                </a:lnTo>
                <a:lnTo>
                  <a:pt x="10682" y="13473"/>
                </a:lnTo>
                <a:cubicBezTo>
                  <a:pt x="10367" y="13473"/>
                  <a:pt x="10116" y="13646"/>
                  <a:pt x="10116" y="13851"/>
                </a:cubicBezTo>
                <a:lnTo>
                  <a:pt x="10116" y="14251"/>
                </a:lnTo>
                <a:lnTo>
                  <a:pt x="7170" y="14251"/>
                </a:lnTo>
                <a:lnTo>
                  <a:pt x="10108" y="7479"/>
                </a:lnTo>
                <a:close/>
              </a:path>
            </a:pathLst>
          </a:custGeom>
          <a:solidFill>
            <a:schemeClr val="accent1"/>
          </a:solidFill>
        </p:spPr>
        <p:txBody>
          <a:bodyPr lIns="36115" tIns="36115" rIns="36115" bIns="36115" numCol="1" spcCol="38100" anchor="ctr">
            <a:noAutofit/>
          </a:bodyPr>
          <a:lstStyle/>
          <a:p>
            <a:pPr marL="0" indent="0" algn="ctr">
              <a:spcBef>
                <a:spcPts val="0"/>
              </a:spcBef>
              <a:buSzTx/>
              <a:buNone/>
              <a:defRPr sz="3200">
                <a:solidFill>
                  <a:srgbClr val="FFFFFF"/>
                </a:solidFill>
              </a:defRPr>
            </a:pPr>
            <a:endParaRPr/>
          </a:p>
        </p:txBody>
      </p:sp>
      <p:sp>
        <p:nvSpPr>
          <p:cNvPr id="209" name="Shape"/>
          <p:cNvSpPr>
            <a:spLocks noGrp="1"/>
          </p:cNvSpPr>
          <p:nvPr>
            <p:ph type="body" sz="quarter" idx="26"/>
          </p:nvPr>
        </p:nvSpPr>
        <p:spPr>
          <a:xfrm>
            <a:off x="11630294" y="6327044"/>
            <a:ext cx="742411" cy="1063475"/>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1"/>
          </a:solidFill>
        </p:spPr>
        <p:txBody>
          <a:bodyPr lIns="36115" tIns="36115" rIns="36115" bIns="36115" numCol="1" spcCol="38100" anchor="ctr">
            <a:noAutofit/>
          </a:bodyPr>
          <a:lstStyle/>
          <a:p>
            <a:pPr marL="0" indent="0" algn="ctr">
              <a:spcBef>
                <a:spcPts val="0"/>
              </a:spcBef>
              <a:buSzTx/>
              <a:buNone/>
              <a:defRPr sz="3200">
                <a:solidFill>
                  <a:srgbClr val="FFFFFF"/>
                </a:solidFill>
              </a:defRPr>
            </a:pPr>
            <a:endParaRPr/>
          </a:p>
        </p:txBody>
      </p:sp>
      <p:sp>
        <p:nvSpPr>
          <p:cNvPr id="210" name="Phase Name…"/>
          <p:cNvSpPr txBox="1">
            <a:spLocks noGrp="1"/>
          </p:cNvSpPr>
          <p:nvPr>
            <p:ph type="body" sz="quarter" idx="27"/>
          </p:nvPr>
        </p:nvSpPr>
        <p:spPr>
          <a:xfrm>
            <a:off x="13356423" y="6071381"/>
            <a:ext cx="9185899" cy="1574801"/>
          </a:xfrm>
          <a:prstGeom prst="rect">
            <a:avLst/>
          </a:prstGeom>
        </p:spPr>
        <p:txBody>
          <a:bodyPr numCol="1" spcCol="38100" anchor="ctr"/>
          <a:lstStyle/>
          <a:p>
            <a:pPr marL="0" indent="0">
              <a:lnSpc>
                <a:spcPct val="80000"/>
              </a:lnSpc>
              <a:spcBef>
                <a:spcPts val="900"/>
              </a:spcBef>
              <a:buSzTx/>
              <a:buNone/>
              <a:defRPr sz="3200" spc="-64">
                <a:solidFill>
                  <a:srgbClr val="252525"/>
                </a:solidFill>
                <a:latin typeface="Proxima Nova Semibold"/>
                <a:ea typeface="Proxima Nova Semibold"/>
                <a:cs typeface="Proxima Nova Semibold"/>
                <a:sym typeface="Proxima Nova Semibold"/>
              </a:defRPr>
            </a:pPr>
            <a:r>
              <a:t>Phase Name</a:t>
            </a:r>
          </a:p>
          <a:p>
            <a:pPr marL="0" indent="0">
              <a:spcBef>
                <a:spcPts val="900"/>
              </a:spcBef>
              <a:buSzTx/>
              <a:buNone/>
              <a:defRPr sz="2100"/>
            </a:pPr>
            <a:r>
              <a:t>Phase Description Nullam quis risus eget urna mollis ornare vel eu leo. Duis mollis, est non commodo luctus, nisi erat porttitor ligula.</a:t>
            </a:r>
          </a:p>
        </p:txBody>
      </p:sp>
      <p:sp>
        <p:nvSpPr>
          <p:cNvPr id="211" name="Phase Name…"/>
          <p:cNvSpPr txBox="1">
            <a:spLocks noGrp="1"/>
          </p:cNvSpPr>
          <p:nvPr>
            <p:ph type="body" sz="quarter" idx="28"/>
          </p:nvPr>
        </p:nvSpPr>
        <p:spPr>
          <a:xfrm>
            <a:off x="13356423" y="9548341"/>
            <a:ext cx="9185899" cy="1574801"/>
          </a:xfrm>
          <a:prstGeom prst="rect">
            <a:avLst/>
          </a:prstGeom>
        </p:spPr>
        <p:txBody>
          <a:bodyPr numCol="1" spcCol="38100" anchor="ctr"/>
          <a:lstStyle/>
          <a:p>
            <a:pPr marL="0" indent="0">
              <a:lnSpc>
                <a:spcPct val="80000"/>
              </a:lnSpc>
              <a:spcBef>
                <a:spcPts val="900"/>
              </a:spcBef>
              <a:buSzTx/>
              <a:buNone/>
              <a:defRPr sz="3200" spc="-64">
                <a:solidFill>
                  <a:srgbClr val="252525"/>
                </a:solidFill>
                <a:latin typeface="Proxima Nova Semibold"/>
                <a:ea typeface="Proxima Nova Semibold"/>
                <a:cs typeface="Proxima Nova Semibold"/>
                <a:sym typeface="Proxima Nova Semibold"/>
              </a:defRPr>
            </a:pPr>
            <a:r>
              <a:t>Phase Name</a:t>
            </a:r>
          </a:p>
          <a:p>
            <a:pPr marL="0" indent="0">
              <a:spcBef>
                <a:spcPts val="900"/>
              </a:spcBef>
              <a:buSzTx/>
              <a:buNone/>
              <a:defRPr sz="2100"/>
            </a:pPr>
            <a:r>
              <a:t>Phase Description Nullam quis risus eget urna mollis ornare vel eu leo. Duis mollis, est non commodo luctus, nisi erat porttitor ligula.</a:t>
            </a:r>
          </a:p>
        </p:txBody>
      </p:sp>
    </p:spTree>
    <p:extLst>
      <p:ext uri="{BB962C8B-B14F-4D97-AF65-F5344CB8AC3E}">
        <p14:creationId xmlns:p14="http://schemas.microsoft.com/office/powerpoint/2010/main" val="151464843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79653-7059-4306-805B-C31E1F485A44}"/>
              </a:ext>
            </a:extLst>
          </p:cNvPr>
          <p:cNvSpPr>
            <a:spLocks noGrp="1"/>
          </p:cNvSpPr>
          <p:nvPr>
            <p:ph idx="1"/>
          </p:nvPr>
        </p:nvSpPr>
        <p:spPr>
          <a:xfrm>
            <a:off x="1828800" y="3638550"/>
            <a:ext cx="21031200"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1E725A3-8D56-49AB-AEE2-A6A3F4C1070A}"/>
              </a:ext>
            </a:extLst>
          </p:cNvPr>
          <p:cNvSpPr>
            <a:spLocks noGrp="1"/>
          </p:cNvSpPr>
          <p:nvPr>
            <p:ph type="sldNum" sz="quarter" idx="12"/>
          </p:nvPr>
        </p:nvSpPr>
        <p:spPr>
          <a:xfrm>
            <a:off x="22237135" y="1311121"/>
            <a:ext cx="1003865" cy="425758"/>
          </a:xfrm>
        </p:spPr>
        <p:txBody>
          <a:bodyPr/>
          <a:lstStyle/>
          <a:p>
            <a:fld id="{473415D8-BE56-41C4-B491-3B4550659061}" type="slidenum">
              <a:rPr lang="en-US" smtClean="0"/>
              <a:t>‹#›</a:t>
            </a:fld>
            <a:endParaRPr lang="en-US"/>
          </a:p>
        </p:txBody>
      </p:sp>
      <p:sp>
        <p:nvSpPr>
          <p:cNvPr id="7" name="Date Placeholder 3">
            <a:extLst>
              <a:ext uri="{FF2B5EF4-FFF2-40B4-BE49-F238E27FC236}">
                <a16:creationId xmlns:a16="http://schemas.microsoft.com/office/drawing/2014/main" id="{5B3A271C-57F9-4F70-93DB-A58A3897CB0A}"/>
              </a:ext>
            </a:extLst>
          </p:cNvPr>
          <p:cNvSpPr txBox="1">
            <a:spLocks/>
          </p:cNvSpPr>
          <p:nvPr userDrawn="1"/>
        </p:nvSpPr>
        <p:spPr>
          <a:xfrm>
            <a:off x="-139699" y="13000993"/>
            <a:ext cx="23739226" cy="730250"/>
          </a:xfrm>
          <a:prstGeom prst="rect">
            <a:avLst/>
          </a:prstGeom>
        </p:spPr>
        <p:txBody>
          <a:bodyPr vert="horz" lIns="182880" tIns="91440" rIns="182880" bIns="91440" rtlCol="0" anchor="ctr"/>
          <a:lstStyle>
            <a:defPPr>
              <a:defRPr lang="en-US"/>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10" name="Title 1">
            <a:extLst>
              <a:ext uri="{FF2B5EF4-FFF2-40B4-BE49-F238E27FC236}">
                <a16:creationId xmlns:a16="http://schemas.microsoft.com/office/drawing/2014/main" id="{385939B3-BFD8-4BD6-8099-D540E87F555B}"/>
              </a:ext>
            </a:extLst>
          </p:cNvPr>
          <p:cNvSpPr>
            <a:spLocks noGrp="1"/>
          </p:cNvSpPr>
          <p:nvPr>
            <p:ph type="title"/>
          </p:nvPr>
        </p:nvSpPr>
        <p:spPr>
          <a:xfrm>
            <a:off x="0" y="15243"/>
            <a:ext cx="21932900" cy="2207258"/>
          </a:xfrm>
          <a:prstGeom prst="rect">
            <a:avLst/>
          </a:prstGeom>
        </p:spPr>
        <p:txBody>
          <a:bodyPr anchor="ctr"/>
          <a:lstStyle>
            <a:lvl1pPr>
              <a:defRPr sz="5600"/>
            </a:lvl1pPr>
          </a:lstStyle>
          <a:p>
            <a:r>
              <a:rPr lang="en-US" dirty="0"/>
              <a:t>Click to edit Master title style</a:t>
            </a:r>
          </a:p>
        </p:txBody>
      </p:sp>
    </p:spTree>
    <p:extLst>
      <p:ext uri="{BB962C8B-B14F-4D97-AF65-F5344CB8AC3E}">
        <p14:creationId xmlns:p14="http://schemas.microsoft.com/office/powerpoint/2010/main" val="2330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Title &amp; Subtitle">
    <p:spTree>
      <p:nvGrpSpPr>
        <p:cNvPr id="1" name=""/>
        <p:cNvGrpSpPr/>
        <p:nvPr/>
      </p:nvGrpSpPr>
      <p:grpSpPr>
        <a:xfrm>
          <a:off x="0" y="0"/>
          <a:ext cx="0" cy="0"/>
          <a:chOff x="0" y="0"/>
          <a:chExt cx="0" cy="0"/>
        </a:xfrm>
      </p:grpSpPr>
      <p:sp>
        <p:nvSpPr>
          <p:cNvPr id="94" name="Title Text"/>
          <p:cNvSpPr txBox="1">
            <a:spLocks noGrp="1"/>
          </p:cNvSpPr>
          <p:nvPr>
            <p:ph type="title"/>
          </p:nvPr>
        </p:nvSpPr>
        <p:spPr>
          <a:xfrm>
            <a:off x="1828800" y="5221458"/>
            <a:ext cx="15829126" cy="5308210"/>
          </a:xfrm>
          <a:prstGeom prst="rect">
            <a:avLst/>
          </a:prstGeom>
        </p:spPr>
        <p:txBody>
          <a:bodyPr anchor="b"/>
          <a:lstStyle>
            <a:lvl1pPr>
              <a:defRPr sz="13200" spc="-528"/>
            </a:lvl1pPr>
          </a:lstStyle>
          <a:p>
            <a:r>
              <a:t>Title Text</a:t>
            </a:r>
          </a:p>
        </p:txBody>
      </p:sp>
      <p:sp>
        <p:nvSpPr>
          <p:cNvPr id="95" name="Body Level One…"/>
          <p:cNvSpPr txBox="1">
            <a:spLocks noGrp="1"/>
          </p:cNvSpPr>
          <p:nvPr>
            <p:ph type="body" sz="quarter" idx="1"/>
          </p:nvPr>
        </p:nvSpPr>
        <p:spPr>
          <a:xfrm>
            <a:off x="1828800" y="10529667"/>
            <a:ext cx="10474653" cy="1814733"/>
          </a:xfrm>
          <a:prstGeom prst="rect">
            <a:avLst/>
          </a:prstGeom>
        </p:spPr>
        <p:txBody>
          <a:bodyPr numCol="1" spcCol="38100"/>
          <a:lstStyle>
            <a:lvl1pPr marL="0" indent="0">
              <a:spcBef>
                <a:spcPts val="0"/>
              </a:spcBef>
              <a:buSzTx/>
              <a:buNone/>
              <a:defRPr sz="4000" spc="-79"/>
            </a:lvl1pPr>
            <a:lvl2pPr marL="0" indent="0">
              <a:spcBef>
                <a:spcPts val="0"/>
              </a:spcBef>
              <a:buSzTx/>
              <a:buNone/>
              <a:defRPr sz="4000" spc="-79"/>
            </a:lvl2pPr>
            <a:lvl3pPr marL="0" indent="0">
              <a:spcBef>
                <a:spcPts val="0"/>
              </a:spcBef>
              <a:buSzTx/>
              <a:buNone/>
              <a:defRPr sz="4000" spc="-79"/>
            </a:lvl3pPr>
            <a:lvl4pPr marL="0" indent="0">
              <a:spcBef>
                <a:spcPts val="0"/>
              </a:spcBef>
              <a:buSzTx/>
              <a:buNone/>
              <a:defRPr sz="4000" spc="-79"/>
            </a:lvl4pPr>
            <a:lvl5pPr marL="0" indent="0">
              <a:spcBef>
                <a:spcPts val="0"/>
              </a:spcBef>
              <a:buSzTx/>
              <a:buNone/>
              <a:defRPr sz="4000" spc="-79"/>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97"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lvl1pPr>
          </a:lstStyle>
          <a:p>
            <a:r>
              <a:t>Running Header Element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Layered Photo Section">
    <p:spTree>
      <p:nvGrpSpPr>
        <p:cNvPr id="1" name=""/>
        <p:cNvGrpSpPr/>
        <p:nvPr/>
      </p:nvGrpSpPr>
      <p:grpSpPr>
        <a:xfrm>
          <a:off x="0" y="0"/>
          <a:ext cx="0" cy="0"/>
          <a:chOff x="0" y="0"/>
          <a:chExt cx="0" cy="0"/>
        </a:xfrm>
      </p:grpSpPr>
      <p:sp>
        <p:nvSpPr>
          <p:cNvPr id="104" name="Rectangle"/>
          <p:cNvSpPr>
            <a:spLocks noGrp="1"/>
          </p:cNvSpPr>
          <p:nvPr>
            <p:ph type="body" idx="21"/>
          </p:nvPr>
        </p:nvSpPr>
        <p:spPr>
          <a:xfrm>
            <a:off x="-1" y="-1"/>
            <a:ext cx="17657927" cy="13716001"/>
          </a:xfrm>
          <a:prstGeom prst="rect">
            <a:avLst/>
          </a:prstGeom>
          <a:gradFill>
            <a:gsLst>
              <a:gs pos="0">
                <a:srgbClr val="000000"/>
              </a:gs>
              <a:gs pos="100000">
                <a:srgbClr val="000000">
                  <a:alpha val="0"/>
                </a:srgbClr>
              </a:gs>
            </a:gsLst>
            <a:path>
              <a:fillToRect l="122" t="64041" r="99877" b="35958"/>
            </a:path>
          </a:gradFill>
        </p:spPr>
        <p:txBody>
          <a:bodyPr lIns="0" tIns="0" rIns="0" bIns="0" numCol="1" spcCol="38100" anchor="ctr">
            <a:noAutofit/>
          </a:bodyPr>
          <a:lstStyle/>
          <a:p>
            <a:pPr marL="0" indent="0" algn="ctr">
              <a:spcBef>
                <a:spcPts val="0"/>
              </a:spcBef>
              <a:buSzTx/>
              <a:buNone/>
              <a:defRPr sz="3200">
                <a:solidFill>
                  <a:srgbClr val="FFFFFF"/>
                </a:solidFill>
              </a:defRPr>
            </a:pPr>
            <a:endParaRPr/>
          </a:p>
        </p:txBody>
      </p:sp>
      <p:sp>
        <p:nvSpPr>
          <p:cNvPr id="105" name="Placeholder--transNeutralUHD.png"/>
          <p:cNvSpPr>
            <a:spLocks noGrp="1"/>
          </p:cNvSpPr>
          <p:nvPr>
            <p:ph type="pic" idx="22"/>
          </p:nvPr>
        </p:nvSpPr>
        <p:spPr>
          <a:xfrm>
            <a:off x="0" y="0"/>
            <a:ext cx="24384001" cy="13716000"/>
          </a:xfrm>
          <a:prstGeom prst="rect">
            <a:avLst/>
          </a:prstGeom>
        </p:spPr>
        <p:txBody>
          <a:bodyPr lIns="91439" tIns="45719" rIns="91439" bIns="45719" numCol="1" spcCol="38100">
            <a:noAutofit/>
          </a:bodyPr>
          <a:lstStyle/>
          <a:p>
            <a:endParaRPr dirty="0"/>
          </a:p>
        </p:txBody>
      </p:sp>
      <p:sp>
        <p:nvSpPr>
          <p:cNvPr id="10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107" name="Rectangle"/>
          <p:cNvSpPr/>
          <p:nvPr/>
        </p:nvSpPr>
        <p:spPr>
          <a:xfrm>
            <a:off x="23469600" y="1371600"/>
            <a:ext cx="914400" cy="304800"/>
          </a:xfrm>
          <a:prstGeom prst="rect">
            <a:avLst/>
          </a:prstGeom>
          <a:solidFill>
            <a:srgbClr val="FFFFFF"/>
          </a:solidFill>
          <a:ln w="12700">
            <a:miter lim="400000"/>
          </a:ln>
        </p:spPr>
        <p:txBody>
          <a:bodyPr lIns="0" tIns="0" rIns="0" bIns="0" anchor="ctr"/>
          <a:lstStyle/>
          <a:p>
            <a:pPr>
              <a:defRPr sz="3200" b="0">
                <a:solidFill>
                  <a:srgbClr val="FFFFFF"/>
                </a:solidFill>
              </a:defRPr>
            </a:pPr>
            <a:endParaRPr dirty="0"/>
          </a:p>
        </p:txBody>
      </p:sp>
      <p:sp>
        <p:nvSpPr>
          <p:cNvPr id="108" name="Title Text"/>
          <p:cNvSpPr txBox="1">
            <a:spLocks noGrp="1"/>
          </p:cNvSpPr>
          <p:nvPr>
            <p:ph type="title"/>
          </p:nvPr>
        </p:nvSpPr>
        <p:spPr>
          <a:xfrm>
            <a:off x="1828800" y="6459415"/>
            <a:ext cx="15829126" cy="5486401"/>
          </a:xfrm>
          <a:prstGeom prst="rect">
            <a:avLst/>
          </a:prstGeom>
        </p:spPr>
        <p:txBody>
          <a:bodyPr anchor="b"/>
          <a:lstStyle>
            <a:lvl1pPr>
              <a:defRPr sz="18600" spc="-744">
                <a:solidFill>
                  <a:srgbClr val="FFFFFF"/>
                </a:solidFill>
              </a:defRPr>
            </a:lvl1pPr>
          </a:lstStyle>
          <a:p>
            <a:r>
              <a:t>Title Text</a:t>
            </a:r>
          </a:p>
        </p:txBody>
      </p:sp>
      <p:sp>
        <p:nvSpPr>
          <p:cNvPr id="109" name="Running Header Element"/>
          <p:cNvSpPr txBox="1">
            <a:spLocks noGrp="1"/>
          </p:cNvSpPr>
          <p:nvPr>
            <p:ph type="body" sz="quarter" idx="23"/>
          </p:nvPr>
        </p:nvSpPr>
        <p:spPr>
          <a:xfrm>
            <a:off x="1828800" y="1295400"/>
            <a:ext cx="8689827" cy="457200"/>
          </a:xfrm>
          <a:prstGeom prst="rect">
            <a:avLst/>
          </a:prstGeom>
        </p:spPr>
        <p:txBody>
          <a:bodyPr numCol="1" spcCol="38100" anchor="ctr"/>
          <a:lstStyle>
            <a:lvl1pPr marL="0" indent="0">
              <a:spcBef>
                <a:spcPts val="400"/>
              </a:spcBef>
              <a:buSzTx/>
              <a:buNone/>
              <a:defRPr sz="1800" cap="all" spc="180">
                <a:solidFill>
                  <a:srgbClr val="FFFFFF"/>
                </a:solidFill>
              </a:defRPr>
            </a:lvl1pPr>
          </a:lstStyle>
          <a:p>
            <a:r>
              <a:t>Running Header Element</a:t>
            </a:r>
          </a:p>
        </p:txBody>
      </p:sp>
      <p:sp>
        <p:nvSpPr>
          <p:cNvPr id="110"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
        <p:nvSpPr>
          <p:cNvPr id="111" name="NOTE: Send Photo to Back (Arrange &gt; Send to Back) to layer behind the Contrast Object as needed.  Delete this object when You’re done."/>
          <p:cNvSpPr>
            <a:spLocks noGrp="1"/>
          </p:cNvSpPr>
          <p:nvPr>
            <p:ph type="body" sz="quarter" idx="24"/>
          </p:nvPr>
        </p:nvSpPr>
        <p:spPr>
          <a:xfrm>
            <a:off x="19534260" y="1403349"/>
            <a:ext cx="3446390" cy="3446390"/>
          </a:xfrm>
          <a:prstGeom prst="ellipse">
            <a:avLst/>
          </a:prstGeom>
          <a:solidFill>
            <a:srgbClr val="000000"/>
          </a:solidFill>
          <a:ln w="63500">
            <a:solidFill>
              <a:srgbClr val="32B4FF"/>
            </a:solidFill>
          </a:ln>
          <a:effectLst>
            <a:outerShdw blurRad="190500" dist="8455" dir="5400000" rotWithShape="0">
              <a:srgbClr val="000000"/>
            </a:outerShdw>
          </a:effectLst>
        </p:spPr>
        <p:txBody>
          <a:bodyPr lIns="342900" tIns="342900" rIns="342900" bIns="342900" numCol="1" spcCol="38100" anchor="ctr">
            <a:noAutofit/>
          </a:bodyPr>
          <a:lstStyle/>
          <a:p>
            <a:pPr marL="0" indent="0" algn="ctr">
              <a:spcBef>
                <a:spcPts val="0"/>
              </a:spcBef>
              <a:buSzTx/>
              <a:buNone/>
              <a:defRPr sz="1800" b="1" cap="all">
                <a:solidFill>
                  <a:srgbClr val="FFFFFF"/>
                </a:solidFill>
              </a:defRPr>
            </a:pPr>
            <a:r>
              <a:rPr sz="3200" b="0">
                <a:latin typeface="Proxima Nova Extrabold"/>
                <a:ea typeface="Proxima Nova Extrabold"/>
                <a:cs typeface="Proxima Nova Extrabold"/>
                <a:sym typeface="Proxima Nova Extrabold"/>
              </a:rPr>
              <a:t>NOTE:</a:t>
            </a:r>
            <a:br>
              <a:rPr sz="3200" b="0">
                <a:latin typeface="Proxima Nova Extrabold"/>
                <a:ea typeface="Proxima Nova Extrabold"/>
                <a:cs typeface="Proxima Nova Extrabold"/>
                <a:sym typeface="Proxima Nova Extrabold"/>
              </a:rPr>
            </a:br>
            <a:r>
              <a:rPr sz="1600">
                <a:solidFill>
                  <a:srgbClr val="32B5FF"/>
                </a:solidFill>
              </a:rPr>
              <a:t>Send Photo to Back </a:t>
            </a:r>
            <a:r>
              <a:rPr sz="1600"/>
              <a:t>(Arrange &gt; Send to Back) to layer behind the Contrast Object as needed.  Delete this object when You’re done.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lor Title &amp; Subtitle">
    <p:bg>
      <p:bgPr>
        <a:solidFill>
          <a:schemeClr val="accent2">
            <a:satOff val="9509"/>
            <a:lumOff val="-27210"/>
          </a:schemeClr>
        </a:solidFill>
        <a:effectLst/>
      </p:bgPr>
    </p:bg>
    <p:spTree>
      <p:nvGrpSpPr>
        <p:cNvPr id="1" name=""/>
        <p:cNvGrpSpPr/>
        <p:nvPr/>
      </p:nvGrpSpPr>
      <p:grpSpPr>
        <a:xfrm>
          <a:off x="0" y="0"/>
          <a:ext cx="0" cy="0"/>
          <a:chOff x="0" y="0"/>
          <a:chExt cx="0" cy="0"/>
        </a:xfrm>
      </p:grpSpPr>
      <p:sp>
        <p:nvSpPr>
          <p:cNvPr id="129" name="Cover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2100" cap="all" spc="209">
                <a:solidFill>
                  <a:srgbClr val="FFFFFF"/>
                </a:solidFill>
              </a:defRPr>
            </a:lvl1pPr>
          </a:lstStyle>
          <a:p>
            <a:r>
              <a:t>Cover Header Element</a:t>
            </a:r>
          </a:p>
        </p:txBody>
      </p:sp>
      <p:sp>
        <p:nvSpPr>
          <p:cNvPr id="130"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131" name="Title Text"/>
          <p:cNvSpPr txBox="1">
            <a:spLocks noGrp="1"/>
          </p:cNvSpPr>
          <p:nvPr>
            <p:ph type="title"/>
          </p:nvPr>
        </p:nvSpPr>
        <p:spPr>
          <a:xfrm>
            <a:off x="1828800" y="3805310"/>
            <a:ext cx="15829126" cy="5486401"/>
          </a:xfrm>
          <a:prstGeom prst="rect">
            <a:avLst/>
          </a:prstGeom>
        </p:spPr>
        <p:txBody>
          <a:bodyPr anchor="b"/>
          <a:lstStyle>
            <a:lvl1pPr>
              <a:defRPr sz="18600" spc="-744">
                <a:solidFill>
                  <a:srgbClr val="FFFFFF"/>
                </a:solidFill>
              </a:defRPr>
            </a:lvl1pPr>
          </a:lstStyle>
          <a:p>
            <a:r>
              <a:t>Title Text</a:t>
            </a:r>
          </a:p>
        </p:txBody>
      </p:sp>
      <p:sp>
        <p:nvSpPr>
          <p:cNvPr id="132" name="Body Level One…"/>
          <p:cNvSpPr txBox="1">
            <a:spLocks noGrp="1"/>
          </p:cNvSpPr>
          <p:nvPr>
            <p:ph type="body" sz="quarter" idx="1"/>
          </p:nvPr>
        </p:nvSpPr>
        <p:spPr>
          <a:xfrm>
            <a:off x="1828800" y="9291710"/>
            <a:ext cx="11484213" cy="1636542"/>
          </a:xfrm>
          <a:prstGeom prst="rect">
            <a:avLst/>
          </a:prstGeom>
        </p:spPr>
        <p:txBody>
          <a:bodyPr numCol="1" spcCol="38100"/>
          <a:lstStyle>
            <a:lvl1pPr marL="0" indent="0">
              <a:spcBef>
                <a:spcPts val="0"/>
              </a:spcBef>
              <a:buSzTx/>
              <a:buNone/>
              <a:defRPr sz="4000" spc="-79">
                <a:solidFill>
                  <a:srgbClr val="FFFFFF"/>
                </a:solidFill>
              </a:defRPr>
            </a:lvl1pPr>
            <a:lvl2pPr marL="0" indent="0">
              <a:spcBef>
                <a:spcPts val="0"/>
              </a:spcBef>
              <a:buSzTx/>
              <a:buNone/>
              <a:defRPr sz="4000" spc="-79">
                <a:solidFill>
                  <a:srgbClr val="FFFFFF"/>
                </a:solidFill>
              </a:defRPr>
            </a:lvl2pPr>
            <a:lvl3pPr marL="0" indent="0">
              <a:spcBef>
                <a:spcPts val="0"/>
              </a:spcBef>
              <a:buSzTx/>
              <a:buNone/>
              <a:defRPr sz="4000" spc="-79">
                <a:solidFill>
                  <a:srgbClr val="FFFFFF"/>
                </a:solidFill>
              </a:defRPr>
            </a:lvl3pPr>
            <a:lvl4pPr marL="0" indent="0">
              <a:spcBef>
                <a:spcPts val="0"/>
              </a:spcBef>
              <a:buSzTx/>
              <a:buNone/>
              <a:defRPr sz="4000" spc="-79">
                <a:solidFill>
                  <a:srgbClr val="FFFFFF"/>
                </a:solidFill>
              </a:defRPr>
            </a:lvl4pPr>
            <a:lvl5pPr marL="0" indent="0">
              <a:spcBef>
                <a:spcPts val="0"/>
              </a:spcBef>
              <a:buSzTx/>
              <a:buNone/>
              <a:defRPr sz="4000" spc="-79">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lor Section Divider">
    <p:bg>
      <p:bgPr>
        <a:solidFill>
          <a:schemeClr val="accent2">
            <a:satOff val="9509"/>
            <a:lumOff val="-27210"/>
          </a:schemeClr>
        </a:solidFill>
        <a:effectLst/>
      </p:bgPr>
    </p:bg>
    <p:spTree>
      <p:nvGrpSpPr>
        <p:cNvPr id="1" name=""/>
        <p:cNvGrpSpPr/>
        <p:nvPr/>
      </p:nvGrpSpPr>
      <p:grpSpPr>
        <a:xfrm>
          <a:off x="0" y="0"/>
          <a:ext cx="0" cy="0"/>
          <a:chOff x="0" y="0"/>
          <a:chExt cx="0" cy="0"/>
        </a:xfrm>
      </p:grpSpPr>
      <p:sp>
        <p:nvSpPr>
          <p:cNvPr id="140" name="Title Text"/>
          <p:cNvSpPr txBox="1">
            <a:spLocks noGrp="1"/>
          </p:cNvSpPr>
          <p:nvPr>
            <p:ph type="title"/>
          </p:nvPr>
        </p:nvSpPr>
        <p:spPr>
          <a:xfrm>
            <a:off x="1828800" y="6459415"/>
            <a:ext cx="15829126" cy="5486401"/>
          </a:xfrm>
          <a:prstGeom prst="rect">
            <a:avLst/>
          </a:prstGeom>
        </p:spPr>
        <p:txBody>
          <a:bodyPr anchor="b"/>
          <a:lstStyle>
            <a:lvl1pPr>
              <a:defRPr sz="18600" spc="-744">
                <a:solidFill>
                  <a:srgbClr val="FFFFFF"/>
                </a:solidFill>
              </a:defRPr>
            </a:lvl1pPr>
          </a:lstStyle>
          <a:p>
            <a:r>
              <a:t>Title Text</a:t>
            </a:r>
          </a:p>
        </p:txBody>
      </p:sp>
      <p:sp>
        <p:nvSpPr>
          <p:cNvPr id="141" name="Running Header Element"/>
          <p:cNvSpPr txBox="1">
            <a:spLocks noGrp="1"/>
          </p:cNvSpPr>
          <p:nvPr>
            <p:ph type="body" sz="quarter" idx="21"/>
          </p:nvPr>
        </p:nvSpPr>
        <p:spPr>
          <a:xfrm>
            <a:off x="1828800" y="1295400"/>
            <a:ext cx="8689827" cy="457200"/>
          </a:xfrm>
          <a:prstGeom prst="rect">
            <a:avLst/>
          </a:prstGeom>
        </p:spPr>
        <p:txBody>
          <a:bodyPr numCol="1" spcCol="38100" anchor="ctr"/>
          <a:lstStyle>
            <a:lvl1pPr marL="0" indent="0">
              <a:spcBef>
                <a:spcPts val="400"/>
              </a:spcBef>
              <a:buSzTx/>
              <a:buNone/>
              <a:defRPr sz="1800" cap="all" spc="180">
                <a:solidFill>
                  <a:srgbClr val="FFFFFF"/>
                </a:solidFill>
              </a:defRPr>
            </a:lvl1pPr>
          </a:lstStyle>
          <a:p>
            <a:r>
              <a:t>Running Header Element</a:t>
            </a:r>
          </a:p>
        </p:txBody>
      </p:sp>
      <p:sp>
        <p:nvSpPr>
          <p:cNvPr id="14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DEF136F-34F2-40DF-95A4-AA4AAD015F8A}"/>
              </a:ext>
            </a:extLst>
          </p:cNvPr>
          <p:cNvGraphicFramePr>
            <a:graphicFrameLocks noChangeAspect="1"/>
          </p:cNvGraphicFramePr>
          <p:nvPr userDrawn="1">
            <p:custDataLst>
              <p:tags r:id="rId54"/>
            </p:custDataLst>
            <p:extLst>
              <p:ext uri="{D42A27DB-BD31-4B8C-83A1-F6EECF244321}">
                <p14:modId xmlns:p14="http://schemas.microsoft.com/office/powerpoint/2010/main" val="3623946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2" name="think-cell Slide" r:id="rId55" imgW="536" imgH="536" progId="TCLayout.ActiveDocument.1">
                  <p:embed/>
                </p:oleObj>
              </mc:Choice>
              <mc:Fallback>
                <p:oleObj name="think-cell Slide" r:id="rId55" imgW="536" imgH="536" progId="TCLayout.ActiveDocument.1">
                  <p:embed/>
                  <p:pic>
                    <p:nvPicPr>
                      <p:cNvPr id="0" name=""/>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2"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p>
        </p:txBody>
      </p:sp>
      <p:sp>
        <p:nvSpPr>
          <p:cNvPr id="3"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p>
        </p:txBody>
      </p:sp>
      <p:sp>
        <p:nvSpPr>
          <p:cNvPr id="4" name="Slide Number"/>
          <p:cNvSpPr txBox="1">
            <a:spLocks noGrp="1"/>
          </p:cNvSpPr>
          <p:nvPr>
            <p:ph type="sldNum" sz="quarter" idx="2"/>
          </p:nvPr>
        </p:nvSpPr>
        <p:spPr>
          <a:xfrm>
            <a:off x="22237135" y="1314449"/>
            <a:ext cx="1003865" cy="419101"/>
          </a:xfrm>
          <a:prstGeom prst="rect">
            <a:avLst/>
          </a:prstGeom>
          <a:ln w="12700">
            <a:miter lim="400000"/>
          </a:ln>
        </p:spPr>
        <p:txBody>
          <a:bodyPr lIns="50800" tIns="50800" rIns="50800" bIns="50800" anchor="ctr">
            <a:spAutoFit/>
          </a:bodyPr>
          <a:lstStyle>
            <a:lvl1pPr algn="r">
              <a:defRPr sz="2100" b="0"/>
            </a:lvl1pPr>
          </a:lstStyle>
          <a:p>
            <a:fld id="{86CB4B4D-7CA3-9044-876B-883B54F8677D}" type="slidenum">
              <a:rPr/>
              <a:t>‹#›</a:t>
            </a:fld>
            <a:endParaRPr dirty="0"/>
          </a:p>
        </p:txBody>
      </p:sp>
      <p:sp>
        <p:nvSpPr>
          <p:cNvPr id="5" name="Body Level One…"/>
          <p:cNvSpPr txBox="1">
            <a:spLocks noGrp="1"/>
          </p:cNvSpPr>
          <p:nvPr>
            <p:ph type="body" idx="1"/>
          </p:nvPr>
        </p:nvSpPr>
        <p:spPr>
          <a:xfrm>
            <a:off x="1828800" y="2389162"/>
            <a:ext cx="21183600" cy="99552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2" spcCol="1059180">
            <a:normAutofit/>
          </a:bodyPr>
          <a:lstStyle/>
          <a:p>
            <a:r>
              <a:t>Body Level One</a:t>
            </a:r>
          </a:p>
          <a:p>
            <a:pPr lvl="1"/>
            <a:r>
              <a:t>Body Level Two</a:t>
            </a:r>
          </a:p>
          <a:p>
            <a:pPr lvl="2"/>
            <a:r>
              <a:t>Body Level Three</a:t>
            </a:r>
          </a:p>
          <a:p>
            <a:pPr lvl="3"/>
            <a:r>
              <a:t>Body Level Four</a:t>
            </a:r>
          </a:p>
          <a:p>
            <a:pPr lvl="4"/>
            <a:r>
              <a:t>Body Level Five</a:t>
            </a:r>
          </a:p>
        </p:txBody>
      </p:sp>
      <p:sp>
        <p:nvSpPr>
          <p:cNvPr id="6" name="Title Text"/>
          <p:cNvSpPr txBox="1">
            <a:spLocks noGrp="1"/>
          </p:cNvSpPr>
          <p:nvPr>
            <p:ph type="title"/>
          </p:nvPr>
        </p:nvSpPr>
        <p:spPr>
          <a:xfrm>
            <a:off x="1828800" y="2389163"/>
            <a:ext cx="15829126" cy="20351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Title Text</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9" r:id="rId8"/>
    <p:sldLayoutId id="2147483660" r:id="rId9"/>
    <p:sldLayoutId id="2147483661" r:id="rId10"/>
    <p:sldLayoutId id="2147483662" r:id="rId11"/>
    <p:sldLayoutId id="2147483663" r:id="rId12"/>
    <p:sldLayoutId id="2147483664" r:id="rId13"/>
    <p:sldLayoutId id="2147483666" r:id="rId14"/>
    <p:sldLayoutId id="2147483668" r:id="rId15"/>
    <p:sldLayoutId id="2147483669"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8" r:id="rId49"/>
    <p:sldLayoutId id="2147483709" r:id="rId50"/>
    <p:sldLayoutId id="2147483710" r:id="rId51"/>
  </p:sldLayoutIdLst>
  <p:transition spd="med"/>
  <p:txStyles>
    <p:titleStyle>
      <a:lvl1pPr marL="0" marR="0" indent="0" algn="l" defTabSz="825500" rtl="0" latinLnBrk="0">
        <a:lnSpc>
          <a:spcPct val="80000"/>
        </a:lnSpc>
        <a:spcBef>
          <a:spcPts val="0"/>
        </a:spcBef>
        <a:spcAft>
          <a:spcPts val="0"/>
        </a:spcAft>
        <a:buClrTx/>
        <a:buSzTx/>
        <a:buFontTx/>
        <a:buNone/>
        <a:tabLst/>
        <a:defRPr sz="7200" b="1" i="0" u="none" strike="noStrike" cap="all" spc="0" baseline="0">
          <a:solidFill>
            <a:srgbClr val="000000"/>
          </a:solidFill>
          <a:uFillTx/>
          <a:latin typeface="+mn-lt"/>
          <a:ea typeface="+mn-ea"/>
          <a:cs typeface="+mn-cs"/>
          <a:sym typeface="Proxima Nova"/>
        </a:defRPr>
      </a:lvl1pPr>
      <a:lvl2pPr marL="0" marR="0" indent="0" algn="l" defTabSz="825500" rtl="0" latinLnBrk="0">
        <a:lnSpc>
          <a:spcPct val="80000"/>
        </a:lnSpc>
        <a:spcBef>
          <a:spcPts val="0"/>
        </a:spcBef>
        <a:spcAft>
          <a:spcPts val="0"/>
        </a:spcAft>
        <a:buClrTx/>
        <a:buSzTx/>
        <a:buFontTx/>
        <a:buNone/>
        <a:tabLst/>
        <a:defRPr sz="7200" b="1" i="0" u="none" strike="noStrike" cap="all" spc="0" baseline="0">
          <a:solidFill>
            <a:srgbClr val="000000"/>
          </a:solidFill>
          <a:uFillTx/>
          <a:latin typeface="+mn-lt"/>
          <a:ea typeface="+mn-ea"/>
          <a:cs typeface="+mn-cs"/>
          <a:sym typeface="Proxima Nova"/>
        </a:defRPr>
      </a:lvl2pPr>
      <a:lvl3pPr marL="0" marR="0" indent="0" algn="l" defTabSz="825500" rtl="0" latinLnBrk="0">
        <a:lnSpc>
          <a:spcPct val="80000"/>
        </a:lnSpc>
        <a:spcBef>
          <a:spcPts val="0"/>
        </a:spcBef>
        <a:spcAft>
          <a:spcPts val="0"/>
        </a:spcAft>
        <a:buClrTx/>
        <a:buSzTx/>
        <a:buFontTx/>
        <a:buNone/>
        <a:tabLst/>
        <a:defRPr sz="7200" b="1" i="0" u="none" strike="noStrike" cap="all" spc="0" baseline="0">
          <a:solidFill>
            <a:srgbClr val="000000"/>
          </a:solidFill>
          <a:uFillTx/>
          <a:latin typeface="+mn-lt"/>
          <a:ea typeface="+mn-ea"/>
          <a:cs typeface="+mn-cs"/>
          <a:sym typeface="Proxima Nova"/>
        </a:defRPr>
      </a:lvl3pPr>
      <a:lvl4pPr marL="0" marR="0" indent="0" algn="l" defTabSz="825500" rtl="0" latinLnBrk="0">
        <a:lnSpc>
          <a:spcPct val="80000"/>
        </a:lnSpc>
        <a:spcBef>
          <a:spcPts val="0"/>
        </a:spcBef>
        <a:spcAft>
          <a:spcPts val="0"/>
        </a:spcAft>
        <a:buClrTx/>
        <a:buSzTx/>
        <a:buFontTx/>
        <a:buNone/>
        <a:tabLst/>
        <a:defRPr sz="7200" b="1" i="0" u="none" strike="noStrike" cap="all" spc="0" baseline="0">
          <a:solidFill>
            <a:srgbClr val="000000"/>
          </a:solidFill>
          <a:uFillTx/>
          <a:latin typeface="+mn-lt"/>
          <a:ea typeface="+mn-ea"/>
          <a:cs typeface="+mn-cs"/>
          <a:sym typeface="Proxima Nova"/>
        </a:defRPr>
      </a:lvl4pPr>
      <a:lvl5pPr marL="0" marR="0" indent="0" algn="l" defTabSz="825500" rtl="0" latinLnBrk="0">
        <a:lnSpc>
          <a:spcPct val="80000"/>
        </a:lnSpc>
        <a:spcBef>
          <a:spcPts val="0"/>
        </a:spcBef>
        <a:spcAft>
          <a:spcPts val="0"/>
        </a:spcAft>
        <a:buClrTx/>
        <a:buSzTx/>
        <a:buFontTx/>
        <a:buNone/>
        <a:tabLst/>
        <a:defRPr sz="7200" b="1" i="0" u="none" strike="noStrike" cap="all" spc="0" baseline="0">
          <a:solidFill>
            <a:srgbClr val="000000"/>
          </a:solidFill>
          <a:uFillTx/>
          <a:latin typeface="+mn-lt"/>
          <a:ea typeface="+mn-ea"/>
          <a:cs typeface="+mn-cs"/>
          <a:sym typeface="Proxima Nova"/>
        </a:defRPr>
      </a:lvl5pPr>
      <a:lvl6pPr marL="0" marR="0" indent="0" algn="l" defTabSz="825500" rtl="0" latinLnBrk="0">
        <a:lnSpc>
          <a:spcPct val="80000"/>
        </a:lnSpc>
        <a:spcBef>
          <a:spcPts val="0"/>
        </a:spcBef>
        <a:spcAft>
          <a:spcPts val="0"/>
        </a:spcAft>
        <a:buClrTx/>
        <a:buSzTx/>
        <a:buFontTx/>
        <a:buNone/>
        <a:tabLst/>
        <a:defRPr sz="7200" b="1" i="0" u="none" strike="noStrike" cap="all" spc="0" baseline="0">
          <a:solidFill>
            <a:srgbClr val="000000"/>
          </a:solidFill>
          <a:uFillTx/>
          <a:latin typeface="+mn-lt"/>
          <a:ea typeface="+mn-ea"/>
          <a:cs typeface="+mn-cs"/>
          <a:sym typeface="Proxima Nova"/>
        </a:defRPr>
      </a:lvl6pPr>
      <a:lvl7pPr marL="0" marR="0" indent="0" algn="l" defTabSz="825500" rtl="0" latinLnBrk="0">
        <a:lnSpc>
          <a:spcPct val="80000"/>
        </a:lnSpc>
        <a:spcBef>
          <a:spcPts val="0"/>
        </a:spcBef>
        <a:spcAft>
          <a:spcPts val="0"/>
        </a:spcAft>
        <a:buClrTx/>
        <a:buSzTx/>
        <a:buFontTx/>
        <a:buNone/>
        <a:tabLst/>
        <a:defRPr sz="7200" b="1" i="0" u="none" strike="noStrike" cap="all" spc="0" baseline="0">
          <a:solidFill>
            <a:srgbClr val="000000"/>
          </a:solidFill>
          <a:uFillTx/>
          <a:latin typeface="+mn-lt"/>
          <a:ea typeface="+mn-ea"/>
          <a:cs typeface="+mn-cs"/>
          <a:sym typeface="Proxima Nova"/>
        </a:defRPr>
      </a:lvl7pPr>
      <a:lvl8pPr marL="0" marR="0" indent="0" algn="l" defTabSz="825500" rtl="0" latinLnBrk="0">
        <a:lnSpc>
          <a:spcPct val="80000"/>
        </a:lnSpc>
        <a:spcBef>
          <a:spcPts val="0"/>
        </a:spcBef>
        <a:spcAft>
          <a:spcPts val="0"/>
        </a:spcAft>
        <a:buClrTx/>
        <a:buSzTx/>
        <a:buFontTx/>
        <a:buNone/>
        <a:tabLst/>
        <a:defRPr sz="7200" b="1" i="0" u="none" strike="noStrike" cap="all" spc="0" baseline="0">
          <a:solidFill>
            <a:srgbClr val="000000"/>
          </a:solidFill>
          <a:uFillTx/>
          <a:latin typeface="+mn-lt"/>
          <a:ea typeface="+mn-ea"/>
          <a:cs typeface="+mn-cs"/>
          <a:sym typeface="Proxima Nova"/>
        </a:defRPr>
      </a:lvl8pPr>
      <a:lvl9pPr marL="0" marR="0" indent="0" algn="l" defTabSz="825500" rtl="0" latinLnBrk="0">
        <a:lnSpc>
          <a:spcPct val="80000"/>
        </a:lnSpc>
        <a:spcBef>
          <a:spcPts val="0"/>
        </a:spcBef>
        <a:spcAft>
          <a:spcPts val="0"/>
        </a:spcAft>
        <a:buClrTx/>
        <a:buSzTx/>
        <a:buFontTx/>
        <a:buNone/>
        <a:tabLst/>
        <a:defRPr sz="7200" b="1" i="0" u="none" strike="noStrike" cap="all" spc="0" baseline="0">
          <a:solidFill>
            <a:srgbClr val="000000"/>
          </a:solidFill>
          <a:uFillTx/>
          <a:latin typeface="+mn-lt"/>
          <a:ea typeface="+mn-ea"/>
          <a:cs typeface="+mn-cs"/>
          <a:sym typeface="Proxima Nova"/>
        </a:defRPr>
      </a:lvl9pPr>
    </p:titleStyle>
    <p:bodyStyle>
      <a:lvl1pPr marL="457200" marR="0" indent="-45720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1pPr>
      <a:lvl2pPr marL="1170781" marR="0" indent="-535781"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2pPr>
      <a:lvl3pPr marL="174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3pPr>
      <a:lvl4pPr marL="238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4pPr>
      <a:lvl5pPr marL="301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p:bodyStyle>
    <p:otherStyle>
      <a:lvl1pPr marL="0" marR="0" indent="0" algn="r" defTabSz="8255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Proxima Nova"/>
        </a:defRPr>
      </a:lvl1pPr>
      <a:lvl2pPr marL="0" marR="0" indent="228600" algn="r" defTabSz="8255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Proxima Nova"/>
        </a:defRPr>
      </a:lvl2pPr>
      <a:lvl3pPr marL="0" marR="0" indent="457200" algn="r" defTabSz="8255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Proxima Nova"/>
        </a:defRPr>
      </a:lvl3pPr>
      <a:lvl4pPr marL="0" marR="0" indent="685800" algn="r" defTabSz="8255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Proxima Nova"/>
        </a:defRPr>
      </a:lvl4pPr>
      <a:lvl5pPr marL="0" marR="0" indent="914400" algn="r" defTabSz="8255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Proxima Nova"/>
        </a:defRPr>
      </a:lvl5pPr>
      <a:lvl6pPr marL="0" marR="0" indent="1143000" algn="r" defTabSz="8255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Proxima Nova"/>
        </a:defRPr>
      </a:lvl6pPr>
      <a:lvl7pPr marL="0" marR="0" indent="1371600" algn="r" defTabSz="8255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Proxima Nova"/>
        </a:defRPr>
      </a:lvl7pPr>
      <a:lvl8pPr marL="0" marR="0" indent="1600200" algn="r" defTabSz="8255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Proxima Nova"/>
        </a:defRPr>
      </a:lvl8pPr>
      <a:lvl9pPr marL="0" marR="0" indent="1828800" algn="r" defTabSz="8255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Proxima Nov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tags" Target="../tags/tag5.xml"/><Relationship Id="rId7" Type="http://schemas.openxmlformats.org/officeDocument/2006/relationships/image" Target="../media/image1.emf"/><Relationship Id="rId12" Type="http://schemas.openxmlformats.org/officeDocument/2006/relationships/image" Target="../media/image20.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9.png"/><Relationship Id="rId5" Type="http://schemas.openxmlformats.org/officeDocument/2006/relationships/notesSlide" Target="../notesSlides/notesSlide6.xml"/><Relationship Id="rId10" Type="http://schemas.openxmlformats.org/officeDocument/2006/relationships/image" Target="../media/image18.png"/><Relationship Id="rId4" Type="http://schemas.openxmlformats.org/officeDocument/2006/relationships/slideLayout" Target="../slideLayouts/slideLayout51.xml"/><Relationship Id="rId9"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23.png"/><Relationship Id="rId5" Type="http://schemas.openxmlformats.org/officeDocument/2006/relationships/notesSlide" Target="../notesSlides/notesSlide7.xml"/><Relationship Id="rId10" Type="http://schemas.openxmlformats.org/officeDocument/2006/relationships/image" Target="../media/image22.png"/><Relationship Id="rId4" Type="http://schemas.openxmlformats.org/officeDocument/2006/relationships/slideLayout" Target="../slideLayouts/slideLayout51.xml"/><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slideLayout" Target="../slideLayouts/slideLayout24.xml"/><Relationship Id="rId7" Type="http://schemas.openxmlformats.org/officeDocument/2006/relationships/image" Target="../media/image32.png"/><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22.xml"/><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9.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0.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1.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2.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4.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latin typeface="Nunito Sans" pitchFamily="2" charset="77"/>
              </a:rPr>
              <a:t>1</a:t>
            </a:fld>
            <a:endParaRPr dirty="0">
              <a:latin typeface="Nunito Sans" pitchFamily="2" charset="77"/>
            </a:endParaRPr>
          </a:p>
        </p:txBody>
      </p:sp>
      <p:sp>
        <p:nvSpPr>
          <p:cNvPr id="9" name="shield t3">
            <a:extLst>
              <a:ext uri="{FF2B5EF4-FFF2-40B4-BE49-F238E27FC236}">
                <a16:creationId xmlns:a16="http://schemas.microsoft.com/office/drawing/2014/main" id="{BE9C8059-0938-754D-A065-0EA650FD57D1}"/>
              </a:ext>
            </a:extLst>
          </p:cNvPr>
          <p:cNvSpPr txBox="1">
            <a:spLocks noGrp="1"/>
          </p:cNvSpPr>
          <p:nvPr>
            <p:ph type="title"/>
          </p:nvPr>
        </p:nvSpPr>
        <p:spPr>
          <a:xfrm>
            <a:off x="1680535" y="5187426"/>
            <a:ext cx="12821849" cy="4928840"/>
          </a:xfrm>
          <a:prstGeom prst="rect">
            <a:avLst/>
          </a:prstGeom>
        </p:spPr>
        <p:txBody>
          <a:bodyPr>
            <a:normAutofit/>
          </a:bodyPr>
          <a:lstStyle/>
          <a:p>
            <a:r>
              <a:rPr lang="en-US" sz="15600" dirty="0">
                <a:latin typeface="Nunito Sans ExtraBold" pitchFamily="2" charset="77"/>
              </a:rPr>
              <a:t>S</a:t>
            </a:r>
            <a:r>
              <a:rPr sz="15600" dirty="0">
                <a:latin typeface="Nunito Sans ExtraBold" pitchFamily="2" charset="77"/>
              </a:rPr>
              <a:t>hield</a:t>
            </a:r>
            <a:r>
              <a:rPr lang="en-US" sz="15600" dirty="0">
                <a:latin typeface="Nunito Sans ExtraBold" pitchFamily="2" charset="77"/>
              </a:rPr>
              <a:t> U.S.</a:t>
            </a:r>
            <a:endParaRPr sz="15600" dirty="0">
              <a:latin typeface="Nunito Sans ExtraBold" pitchFamily="2" charset="77"/>
            </a:endParaRPr>
          </a:p>
        </p:txBody>
      </p:sp>
      <p:sp>
        <p:nvSpPr>
          <p:cNvPr id="10" name="A Covid-19 testing system to get your life, business, and community back up and running">
            <a:extLst>
              <a:ext uri="{FF2B5EF4-FFF2-40B4-BE49-F238E27FC236}">
                <a16:creationId xmlns:a16="http://schemas.microsoft.com/office/drawing/2014/main" id="{6BE59900-9BD9-274E-A20A-44D1B3633F18}"/>
              </a:ext>
            </a:extLst>
          </p:cNvPr>
          <p:cNvSpPr txBox="1">
            <a:spLocks/>
          </p:cNvSpPr>
          <p:nvPr/>
        </p:nvSpPr>
        <p:spPr>
          <a:xfrm>
            <a:off x="1828800" y="10116266"/>
            <a:ext cx="10549054" cy="1727201"/>
          </a:xfrm>
          <a:prstGeom prst="rect">
            <a:avLst/>
          </a:prstGeom>
        </p:spPr>
        <p:txBody>
          <a:bodyPr>
            <a:normAutofit lnSpcReduction="10000"/>
          </a:bodyPr>
          <a:lstStyle>
            <a:lvl1pPr marL="0" marR="0" indent="0" algn="l" defTabSz="825500" rtl="0" latinLnBrk="0">
              <a:lnSpc>
                <a:spcPct val="100000"/>
              </a:lnSpc>
              <a:spcBef>
                <a:spcPts val="900"/>
              </a:spcBef>
              <a:spcAft>
                <a:spcPts val="0"/>
              </a:spcAft>
              <a:buClrTx/>
              <a:buSzTx/>
              <a:buFontTx/>
              <a:buNone/>
              <a:tabLst/>
              <a:defRPr sz="3600" b="0" i="0" u="none" strike="noStrike" cap="none" spc="0" baseline="0">
                <a:solidFill>
                  <a:srgbClr val="FFFFFF"/>
                </a:solidFill>
                <a:uFillTx/>
                <a:latin typeface="+mn-lt"/>
                <a:ea typeface="+mn-ea"/>
                <a:cs typeface="+mn-cs"/>
                <a:sym typeface="Proxima Nova"/>
              </a:defRPr>
            </a:lvl1pPr>
            <a:lvl2pPr marL="1170781" marR="0" indent="-535781"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2pPr>
            <a:lvl3pPr marL="174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3pPr>
            <a:lvl4pPr marL="238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4pPr>
            <a:lvl5pPr marL="301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r>
              <a:rPr lang="en-US" dirty="0">
                <a:latin typeface="Nunito Sans" pitchFamily="2" charset="77"/>
              </a:rPr>
              <a:t>A COVID-19 testing system to get the U.S. back up and running more safely as we bridge to widespread vaccination</a:t>
            </a:r>
          </a:p>
        </p:txBody>
      </p:sp>
      <p:sp>
        <p:nvSpPr>
          <p:cNvPr id="6" name="Text Placeholder 5">
            <a:extLst>
              <a:ext uri="{FF2B5EF4-FFF2-40B4-BE49-F238E27FC236}">
                <a16:creationId xmlns:a16="http://schemas.microsoft.com/office/drawing/2014/main" id="{34124CE4-7BEA-2B4D-B29F-1E9BFBB6E218}"/>
              </a:ext>
            </a:extLst>
          </p:cNvPr>
          <p:cNvSpPr>
            <a:spLocks noGrp="1"/>
          </p:cNvSpPr>
          <p:nvPr>
            <p:ph type="body" sz="quarter" idx="21"/>
          </p:nvPr>
        </p:nvSpPr>
        <p:spPr/>
        <p:txBody>
          <a:bodyPr>
            <a:normAutofit/>
          </a:bodyPr>
          <a:lstStyle/>
          <a:p>
            <a:r>
              <a:rPr lang="en-US" sz="2000" dirty="0">
                <a:latin typeface="Nunito Sans" pitchFamily="2" charset="77"/>
              </a:rPr>
              <a:t>TARGET, TEST, TELL</a:t>
            </a:r>
          </a:p>
        </p:txBody>
      </p:sp>
      <p:pic>
        <p:nvPicPr>
          <p:cNvPr id="7" name="Picture 6">
            <a:extLst>
              <a:ext uri="{FF2B5EF4-FFF2-40B4-BE49-F238E27FC236}">
                <a16:creationId xmlns:a16="http://schemas.microsoft.com/office/drawing/2014/main" id="{AB2F13E3-D5C4-5448-9CC1-8ED8F8EA1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33037" y="1295400"/>
            <a:ext cx="3804097" cy="14478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10</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b="1">
                <a:solidFill>
                  <a:srgbClr val="00325C"/>
                </a:solidFill>
                <a:latin typeface="Nunito Sans" pitchFamily="2" charset="77"/>
              </a:rPr>
              <a:t>shield t3 </a:t>
            </a:r>
            <a:r>
              <a:rPr>
                <a:solidFill>
                  <a:srgbClr val="00325C"/>
                </a:solidFill>
                <a:latin typeface="Nunito Sans" pitchFamily="2" charset="77"/>
              </a:rPr>
              <a:t>| target, test, tell</a:t>
            </a: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14" name="Content Placeholder 1">
            <a:extLst>
              <a:ext uri="{FF2B5EF4-FFF2-40B4-BE49-F238E27FC236}">
                <a16:creationId xmlns:a16="http://schemas.microsoft.com/office/drawing/2014/main" id="{ED494E25-43E0-784C-B210-586A3D08315E}"/>
              </a:ext>
            </a:extLst>
          </p:cNvPr>
          <p:cNvSpPr txBox="1">
            <a:spLocks/>
          </p:cNvSpPr>
          <p:nvPr/>
        </p:nvSpPr>
        <p:spPr>
          <a:xfrm>
            <a:off x="1371601" y="4715228"/>
            <a:ext cx="12754302" cy="77053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hangingPunct="1">
              <a:spcBef>
                <a:spcPts val="2400"/>
              </a:spcBef>
              <a:defRPr sz="3600">
                <a:solidFill>
                  <a:srgbClr val="00325C"/>
                </a:solidFill>
              </a:defRPr>
            </a:lvl1pPr>
            <a:lvl2pPr marL="457200" lvl="1" indent="-457200" algn="l" hangingPunct="1">
              <a:buFont typeface="Arial" panose="020B0604020202020204" pitchFamily="34" charset="0"/>
              <a:buChar char="•"/>
              <a:defRPr sz="3600" b="0">
                <a:solidFill>
                  <a:srgbClr val="00325C"/>
                </a:solidFill>
              </a:defRPr>
            </a:lvl2pPr>
            <a:lvl3pPr indent="0" algn="l">
              <a:spcBef>
                <a:spcPts val="3200"/>
              </a:spcBef>
              <a:defRPr sz="2800" b="0"/>
            </a:lvl3pPr>
            <a:lvl4pPr indent="0" algn="l">
              <a:spcBef>
                <a:spcPts val="3200"/>
              </a:spcBef>
              <a:defRPr sz="2800" b="0"/>
            </a:lvl4pPr>
            <a:lvl5pPr marL="457200" lvl="4" indent="-457200" algn="l" hangingPunct="1">
              <a:buFont typeface="Arial" panose="020B0604020202020204" pitchFamily="34" charset="0"/>
              <a:buChar char="•"/>
              <a:defRPr sz="3600" b="0">
                <a:solidFill>
                  <a:srgbClr val="00325C"/>
                </a:solidFill>
              </a:defRPr>
            </a:lvl5pPr>
            <a:lvl6pPr marL="3651250" indent="-476250" algn="l">
              <a:spcBef>
                <a:spcPts val="3600"/>
              </a:spcBef>
              <a:buSzPct val="125000"/>
              <a:buChar char="•"/>
              <a:defRPr sz="3600" b="0"/>
            </a:lvl6pPr>
            <a:lvl7pPr marL="4286250" indent="-476250" algn="l">
              <a:spcBef>
                <a:spcPts val="3600"/>
              </a:spcBef>
              <a:buSzPct val="125000"/>
              <a:buChar char="•"/>
              <a:defRPr sz="3600" b="0"/>
            </a:lvl7pPr>
            <a:lvl8pPr marL="4921250" indent="-476250" algn="l">
              <a:spcBef>
                <a:spcPts val="3600"/>
              </a:spcBef>
              <a:buSzPct val="125000"/>
              <a:buChar char="•"/>
              <a:defRPr sz="3600" b="0"/>
            </a:lvl8pPr>
            <a:lvl9pPr marL="5556250" indent="-476250" algn="l">
              <a:spcBef>
                <a:spcPts val="3600"/>
              </a:spcBef>
              <a:buSzPct val="125000"/>
              <a:buChar char="•"/>
              <a:defRPr sz="3600" b="0"/>
            </a:lvl9pPr>
          </a:lstStyle>
          <a:p>
            <a:pPr marL="571500" indent="-571500">
              <a:buFont typeface="Arial" panose="020B0604020202020204" pitchFamily="34" charset="0"/>
              <a:buChar char="•"/>
            </a:pPr>
            <a:r>
              <a:rPr lang="en-US" sz="3400">
                <a:latin typeface="Nunito Sans Light" pitchFamily="2" charset="77"/>
              </a:rPr>
              <a:t>Saliva provides a more relevant indication of infectiousness than nasal swabs</a:t>
            </a:r>
          </a:p>
          <a:p>
            <a:pPr marL="571500" indent="-571500">
              <a:buFont typeface="Arial" panose="020B0604020202020204" pitchFamily="34" charset="0"/>
              <a:buChar char="•"/>
            </a:pPr>
            <a:r>
              <a:rPr lang="en-US" sz="3400">
                <a:latin typeface="Nunito Sans Light" pitchFamily="2" charset="77"/>
              </a:rPr>
              <a:t>Our saliva test has very high specificity, reducing the cost and disruption of false positives and the quarantine and isolation that result  </a:t>
            </a:r>
          </a:p>
          <a:p>
            <a:pPr marL="571500" indent="-571500">
              <a:buFont typeface="Arial" panose="020B0604020202020204" pitchFamily="34" charset="0"/>
              <a:buChar char="•"/>
            </a:pPr>
            <a:r>
              <a:rPr lang="en-US" sz="3400">
                <a:latin typeface="Nunito Sans Light" pitchFamily="2" charset="77"/>
              </a:rPr>
              <a:t>Shield’s test has a lower limit of detection (</a:t>
            </a:r>
            <a:r>
              <a:rPr lang="en-US" sz="3400" err="1">
                <a:latin typeface="Nunito Sans Light" pitchFamily="2" charset="77"/>
              </a:rPr>
              <a:t>LoD</a:t>
            </a:r>
            <a:r>
              <a:rPr lang="en-US" sz="3400">
                <a:latin typeface="Nunito Sans Light" pitchFamily="2" charset="77"/>
              </a:rPr>
              <a:t>) than other saliva tests – 8 times lower than Yale’s </a:t>
            </a:r>
            <a:r>
              <a:rPr lang="en-US" sz="3400" err="1">
                <a:latin typeface="Nunito Sans Light" pitchFamily="2" charset="77"/>
              </a:rPr>
              <a:t>SalivaDirect</a:t>
            </a:r>
            <a:endParaRPr lang="en-US" sz="3400">
              <a:latin typeface="Nunito Sans Light" pitchFamily="2" charset="77"/>
            </a:endParaRPr>
          </a:p>
          <a:p>
            <a:pPr marL="571500" indent="-571500">
              <a:buFont typeface="Arial" panose="020B0604020202020204" pitchFamily="34" charset="0"/>
              <a:buChar char="•"/>
            </a:pPr>
            <a:r>
              <a:rPr lang="en-US" sz="3400">
                <a:latin typeface="Nunito Sans Light" pitchFamily="2" charset="77"/>
              </a:rPr>
              <a:t>We have validated the </a:t>
            </a:r>
            <a:r>
              <a:rPr lang="en-US" sz="3400" err="1">
                <a:latin typeface="Nunito Sans Light" pitchFamily="2" charset="77"/>
              </a:rPr>
              <a:t>LoD</a:t>
            </a:r>
            <a:r>
              <a:rPr lang="en-US" sz="3400">
                <a:latin typeface="Nunito Sans Light" pitchFamily="2" charset="77"/>
              </a:rPr>
              <a:t> at 1.5 viral copies per microliter</a:t>
            </a:r>
          </a:p>
          <a:p>
            <a:pPr marL="571500" indent="-571500">
              <a:buFont typeface="Arial" panose="020B0604020202020204" pitchFamily="34" charset="0"/>
              <a:buChar char="•"/>
            </a:pPr>
            <a:r>
              <a:rPr lang="en-US" sz="3400">
                <a:latin typeface="Nunito Sans Light" pitchFamily="2" charset="77"/>
              </a:rPr>
              <a:t>Notre Dame, U. of Wisconsin, U. of Oregon, Carnegie Mellon, and many others are using/planning to use the UIUC saliva test </a:t>
            </a:r>
          </a:p>
          <a:p>
            <a:pPr marL="571500" indent="-571500">
              <a:buFont typeface="Arial" panose="020B0604020202020204" pitchFamily="34" charset="0"/>
              <a:buChar char="•"/>
            </a:pPr>
            <a:endParaRPr lang="en-US" sz="3400">
              <a:latin typeface="Nunito Sans Light"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939761" cy="2035127"/>
          </a:xfrm>
          <a:prstGeom prst="rect">
            <a:avLst/>
          </a:prstGeom>
        </p:spPr>
        <p:txBody>
          <a:bodyPr>
            <a:normAutofit/>
          </a:bodyPr>
          <a:lstStyle>
            <a:lvl1pPr defTabSz="792479">
              <a:defRPr sz="6911"/>
            </a:lvl1pPr>
          </a:lstStyle>
          <a:p>
            <a:r>
              <a:rPr lang="en-US">
                <a:solidFill>
                  <a:srgbClr val="00325C"/>
                </a:solidFill>
                <a:latin typeface="Nunito Sans ExtraBold" pitchFamily="2" charset="77"/>
              </a:rPr>
              <a:t>SHIELD’S TEST is more Accurate WITH THE CONVENIENCE OF A SALIVA SAMPLE</a:t>
            </a:r>
          </a:p>
        </p:txBody>
      </p:sp>
      <p:pic>
        <p:nvPicPr>
          <p:cNvPr id="9" name="Picture 8">
            <a:extLst>
              <a:ext uri="{FF2B5EF4-FFF2-40B4-BE49-F238E27FC236}">
                <a16:creationId xmlns:a16="http://schemas.microsoft.com/office/drawing/2014/main" id="{1337305C-E12F-6E4D-A8AC-79C2879776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615"/>
          <a:stretch/>
        </p:blipFill>
        <p:spPr>
          <a:xfrm>
            <a:off x="15398871" y="8548017"/>
            <a:ext cx="6205769" cy="4999349"/>
          </a:xfrm>
          <a:prstGeom prst="rect">
            <a:avLst/>
          </a:prstGeom>
        </p:spPr>
      </p:pic>
      <p:pic>
        <p:nvPicPr>
          <p:cNvPr id="10" name="Picture 9">
            <a:extLst>
              <a:ext uri="{FF2B5EF4-FFF2-40B4-BE49-F238E27FC236}">
                <a16:creationId xmlns:a16="http://schemas.microsoft.com/office/drawing/2014/main" id="{31E2ECAC-B9F5-744A-B14A-F45554BB5D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96391" y="3137786"/>
            <a:ext cx="7461815" cy="4946665"/>
          </a:xfrm>
          <a:prstGeom prst="rect">
            <a:avLst/>
          </a:prstGeom>
        </p:spPr>
      </p:pic>
      <p:sp>
        <p:nvSpPr>
          <p:cNvPr id="2" name="Rectangle 1">
            <a:extLst>
              <a:ext uri="{FF2B5EF4-FFF2-40B4-BE49-F238E27FC236}">
                <a16:creationId xmlns:a16="http://schemas.microsoft.com/office/drawing/2014/main" id="{7C2A045F-0F48-854B-BD21-0307726B32AC}"/>
              </a:ext>
            </a:extLst>
          </p:cNvPr>
          <p:cNvSpPr/>
          <p:nvPr/>
        </p:nvSpPr>
        <p:spPr>
          <a:xfrm>
            <a:off x="18862442" y="3601352"/>
            <a:ext cx="2250937" cy="553998"/>
          </a:xfrm>
          <a:prstGeom prst="rect">
            <a:avLst/>
          </a:prstGeom>
        </p:spPr>
        <p:txBody>
          <a:bodyPr wrap="none">
            <a:spAutoFit/>
          </a:bodyPr>
          <a:lstStyle/>
          <a:p>
            <a:r>
              <a:rPr lang="en-US">
                <a:solidFill>
                  <a:srgbClr val="00325C"/>
                </a:solidFill>
                <a:latin typeface="Nunito Sans ExtraBold" pitchFamily="2" charset="77"/>
              </a:rPr>
              <a:t>Illinois Saliva</a:t>
            </a:r>
            <a:endParaRPr lang="en-US"/>
          </a:p>
        </p:txBody>
      </p:sp>
      <p:sp>
        <p:nvSpPr>
          <p:cNvPr id="12" name="Rectangle 11">
            <a:extLst>
              <a:ext uri="{FF2B5EF4-FFF2-40B4-BE49-F238E27FC236}">
                <a16:creationId xmlns:a16="http://schemas.microsoft.com/office/drawing/2014/main" id="{22E9B84A-FF1A-F840-BB74-91E8AB2E1493}"/>
              </a:ext>
            </a:extLst>
          </p:cNvPr>
          <p:cNvSpPr/>
          <p:nvPr/>
        </p:nvSpPr>
        <p:spPr>
          <a:xfrm>
            <a:off x="18879327" y="9102014"/>
            <a:ext cx="2076209" cy="553998"/>
          </a:xfrm>
          <a:prstGeom prst="rect">
            <a:avLst/>
          </a:prstGeom>
        </p:spPr>
        <p:txBody>
          <a:bodyPr wrap="none">
            <a:spAutoFit/>
          </a:bodyPr>
          <a:lstStyle/>
          <a:p>
            <a:r>
              <a:rPr lang="en-US" err="1">
                <a:solidFill>
                  <a:srgbClr val="00325C"/>
                </a:solidFill>
                <a:latin typeface="Nunito Sans ExtraBold" pitchFamily="2" charset="77"/>
              </a:rPr>
              <a:t>SalivaDirect</a:t>
            </a:r>
            <a:endParaRPr lang="en-US"/>
          </a:p>
        </p:txBody>
      </p:sp>
      <p:cxnSp>
        <p:nvCxnSpPr>
          <p:cNvPr id="4" name="Straight Arrow Connector 3">
            <a:extLst>
              <a:ext uri="{FF2B5EF4-FFF2-40B4-BE49-F238E27FC236}">
                <a16:creationId xmlns:a16="http://schemas.microsoft.com/office/drawing/2014/main" id="{0EA7D94D-441E-5848-BBC5-C8C21D34DE5B}"/>
              </a:ext>
            </a:extLst>
          </p:cNvPr>
          <p:cNvCxnSpPr>
            <a:cxnSpLocks/>
          </p:cNvCxnSpPr>
          <p:nvPr/>
        </p:nvCxnSpPr>
        <p:spPr>
          <a:xfrm flipH="1">
            <a:off x="17094631" y="8298973"/>
            <a:ext cx="790414" cy="0"/>
          </a:xfrm>
          <a:prstGeom prst="straightConnector1">
            <a:avLst/>
          </a:prstGeom>
          <a:noFill/>
          <a:ln w="98425" cap="flat">
            <a:solidFill>
              <a:schemeClr val="accent2">
                <a:lumMod val="50000"/>
              </a:schemeClr>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D47C41BC-82C2-3C40-A34D-2B4B6382DAA4}"/>
              </a:ext>
            </a:extLst>
          </p:cNvPr>
          <p:cNvSpPr/>
          <p:nvPr/>
        </p:nvSpPr>
        <p:spPr>
          <a:xfrm>
            <a:off x="17885044" y="8021974"/>
            <a:ext cx="5912222" cy="553998"/>
          </a:xfrm>
          <a:prstGeom prst="rect">
            <a:avLst/>
          </a:prstGeom>
        </p:spPr>
        <p:txBody>
          <a:bodyPr wrap="square">
            <a:spAutoFit/>
          </a:bodyPr>
          <a:lstStyle/>
          <a:p>
            <a:r>
              <a:rPr lang="en-US" i="1">
                <a:solidFill>
                  <a:schemeClr val="accent2">
                    <a:lumMod val="50000"/>
                  </a:schemeClr>
                </a:solidFill>
                <a:latin typeface="Nunito Sans ExtraBold" pitchFamily="2" charset="77"/>
              </a:rPr>
              <a:t>SHIELD protocol 8X more sensitive</a:t>
            </a:r>
            <a:endParaRPr lang="en-US" i="1">
              <a:solidFill>
                <a:schemeClr val="accent2">
                  <a:lumMod val="50000"/>
                </a:schemeClr>
              </a:solidFill>
            </a:endParaRPr>
          </a:p>
        </p:txBody>
      </p:sp>
    </p:spTree>
    <p:extLst>
      <p:ext uri="{BB962C8B-B14F-4D97-AF65-F5344CB8AC3E}">
        <p14:creationId xmlns:p14="http://schemas.microsoft.com/office/powerpoint/2010/main" val="32953827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11</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b="1">
                <a:solidFill>
                  <a:srgbClr val="00325C"/>
                </a:solidFill>
                <a:latin typeface="Nunito Sans" pitchFamily="2" charset="77"/>
              </a:rPr>
              <a:t>shield </a:t>
            </a:r>
            <a:r>
              <a:rPr>
                <a:solidFill>
                  <a:srgbClr val="00325C"/>
                </a:solidFill>
                <a:latin typeface="Nunito Sans" pitchFamily="2" charset="77"/>
              </a:rPr>
              <a:t>| target, test, tell</a:t>
            </a: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800" y="1825321"/>
            <a:ext cx="20408335" cy="2035127"/>
          </a:xfrm>
          <a:prstGeom prst="rect">
            <a:avLst/>
          </a:prstGeom>
        </p:spPr>
        <p:txBody>
          <a:bodyPr>
            <a:normAutofit/>
          </a:bodyPr>
          <a:lstStyle>
            <a:lvl1pPr defTabSz="792479">
              <a:defRPr sz="6911"/>
            </a:lvl1pPr>
          </a:lstStyle>
          <a:p>
            <a:r>
              <a:rPr lang="en-US">
                <a:solidFill>
                  <a:srgbClr val="00325C"/>
                </a:solidFill>
                <a:latin typeface="Nunito Sans ExtraBold" pitchFamily="2" charset="77"/>
              </a:rPr>
              <a:t>Shield delivers the best cost and removes supply chain bottlenecks</a:t>
            </a:r>
            <a:endParaRPr>
              <a:solidFill>
                <a:srgbClr val="00325C"/>
              </a:solidFill>
              <a:latin typeface="Nunito Sans ExtraBold" pitchFamily="2" charset="77"/>
            </a:endParaRPr>
          </a:p>
        </p:txBody>
      </p:sp>
      <p:grpSp>
        <p:nvGrpSpPr>
          <p:cNvPr id="9" name="Group 8">
            <a:extLst>
              <a:ext uri="{FF2B5EF4-FFF2-40B4-BE49-F238E27FC236}">
                <a16:creationId xmlns:a16="http://schemas.microsoft.com/office/drawing/2014/main" id="{729BBE8D-97B5-8144-AFB8-94E88876D4AD}"/>
              </a:ext>
            </a:extLst>
          </p:cNvPr>
          <p:cNvGrpSpPr/>
          <p:nvPr/>
        </p:nvGrpSpPr>
        <p:grpSpPr>
          <a:xfrm>
            <a:off x="1882578" y="3406726"/>
            <a:ext cx="19768375" cy="10049118"/>
            <a:chOff x="-772667" y="1172709"/>
            <a:chExt cx="24613638" cy="13039750"/>
          </a:xfrm>
        </p:grpSpPr>
        <p:sp>
          <p:nvSpPr>
            <p:cNvPr id="10" name="TextBox 9">
              <a:extLst>
                <a:ext uri="{FF2B5EF4-FFF2-40B4-BE49-F238E27FC236}">
                  <a16:creationId xmlns:a16="http://schemas.microsoft.com/office/drawing/2014/main" id="{C54733A0-E281-3345-8C06-7E26160AC689}"/>
                </a:ext>
              </a:extLst>
            </p:cNvPr>
            <p:cNvSpPr txBox="1">
              <a:spLocks noChangeAspect="1"/>
            </p:cNvSpPr>
            <p:nvPr/>
          </p:nvSpPr>
          <p:spPr>
            <a:xfrm>
              <a:off x="-97508" y="1810144"/>
              <a:ext cx="4594966" cy="758805"/>
            </a:xfrm>
            <a:prstGeom prst="rect">
              <a:avLst/>
            </a:prstGeom>
            <a:noFill/>
          </p:spPr>
          <p:txBody>
            <a:bodyPr wrap="none" rtlCol="0">
              <a:spAutoFit/>
            </a:bodyPr>
            <a:lstStyle/>
            <a:p>
              <a:r>
                <a:rPr lang="en-US" sz="3200">
                  <a:solidFill>
                    <a:srgbClr val="00325C"/>
                  </a:solidFill>
                  <a:latin typeface="Nunito Sans" pitchFamily="2" charset="77"/>
                  <a:cs typeface="Arial" panose="020B0604020202020204" pitchFamily="34" charset="0"/>
                </a:rPr>
                <a:t>Standard method:</a:t>
              </a:r>
            </a:p>
          </p:txBody>
        </p:sp>
        <p:sp>
          <p:nvSpPr>
            <p:cNvPr id="12" name="TextBox 11">
              <a:extLst>
                <a:ext uri="{FF2B5EF4-FFF2-40B4-BE49-F238E27FC236}">
                  <a16:creationId xmlns:a16="http://schemas.microsoft.com/office/drawing/2014/main" id="{71D7DD59-BB1F-E44B-AA71-1CB4A13DE270}"/>
                </a:ext>
              </a:extLst>
            </p:cNvPr>
            <p:cNvSpPr txBox="1">
              <a:spLocks noChangeAspect="1"/>
            </p:cNvSpPr>
            <p:nvPr/>
          </p:nvSpPr>
          <p:spPr>
            <a:xfrm>
              <a:off x="1021193" y="3708115"/>
              <a:ext cx="2357559" cy="758805"/>
            </a:xfrm>
            <a:prstGeom prst="rect">
              <a:avLst/>
            </a:prstGeom>
            <a:solidFill>
              <a:schemeClr val="bg1"/>
            </a:solidFill>
          </p:spPr>
          <p:txBody>
            <a:bodyPr wrap="none" rtlCol="0">
              <a:spAutoFit/>
            </a:bodyPr>
            <a:lstStyle/>
            <a:p>
              <a:r>
                <a:rPr lang="en-US" sz="3200" i="1">
                  <a:solidFill>
                    <a:srgbClr val="00325C"/>
                  </a:solidFill>
                  <a:latin typeface="Nunito Sans" pitchFamily="2" charset="77"/>
                  <a:cs typeface="Arial" panose="020B0604020202020204" pitchFamily="34" charset="0"/>
                </a:rPr>
                <a:t>NP swab</a:t>
              </a:r>
            </a:p>
          </p:txBody>
        </p:sp>
        <p:sp>
          <p:nvSpPr>
            <p:cNvPr id="13" name="TextBox 12">
              <a:extLst>
                <a:ext uri="{FF2B5EF4-FFF2-40B4-BE49-F238E27FC236}">
                  <a16:creationId xmlns:a16="http://schemas.microsoft.com/office/drawing/2014/main" id="{085D8AB1-FD7B-4A49-8A44-94813B65BA6C}"/>
                </a:ext>
              </a:extLst>
            </p:cNvPr>
            <p:cNvSpPr txBox="1">
              <a:spLocks noChangeAspect="1"/>
            </p:cNvSpPr>
            <p:nvPr/>
          </p:nvSpPr>
          <p:spPr>
            <a:xfrm>
              <a:off x="10862602" y="4758690"/>
              <a:ext cx="4407351" cy="678931"/>
            </a:xfrm>
            <a:prstGeom prst="rect">
              <a:avLst/>
            </a:prstGeom>
            <a:solidFill>
              <a:schemeClr val="bg1"/>
            </a:solidFill>
          </p:spPr>
          <p:txBody>
            <a:bodyPr wrap="none" rtlCol="0">
              <a:spAutoFit/>
            </a:bodyPr>
            <a:lstStyle/>
            <a:p>
              <a:r>
                <a:rPr lang="en-US" sz="2800" i="1">
                  <a:solidFill>
                    <a:srgbClr val="00325C"/>
                  </a:solidFill>
                  <a:latin typeface="Nunito Sans" pitchFamily="2" charset="77"/>
                  <a:cs typeface="Arial" panose="020B0604020202020204" pitchFamily="34" charset="0"/>
                </a:rPr>
                <a:t>RNA purification kit</a:t>
              </a:r>
            </a:p>
          </p:txBody>
        </p:sp>
        <p:pic>
          <p:nvPicPr>
            <p:cNvPr id="14" name="Picture 13">
              <a:extLst>
                <a:ext uri="{FF2B5EF4-FFF2-40B4-BE49-F238E27FC236}">
                  <a16:creationId xmlns:a16="http://schemas.microsoft.com/office/drawing/2014/main" id="{D5DAAECE-6CE5-7D4B-904F-1A2B8E009E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79479" y="1945841"/>
              <a:ext cx="3655566" cy="2615094"/>
            </a:xfrm>
            <a:prstGeom prst="rect">
              <a:avLst/>
            </a:prstGeom>
          </p:spPr>
        </p:pic>
        <p:pic>
          <p:nvPicPr>
            <p:cNvPr id="15" name="Picture 14">
              <a:extLst>
                <a:ext uri="{FF2B5EF4-FFF2-40B4-BE49-F238E27FC236}">
                  <a16:creationId xmlns:a16="http://schemas.microsoft.com/office/drawing/2014/main" id="{1DEE9A2A-CFA1-B145-B819-05A5B91822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4757" y="2704192"/>
              <a:ext cx="3921692" cy="653696"/>
            </a:xfrm>
            <a:prstGeom prst="rect">
              <a:avLst/>
            </a:prstGeom>
          </p:spPr>
        </p:pic>
        <p:pic>
          <p:nvPicPr>
            <p:cNvPr id="16" name="Picture 15">
              <a:extLst>
                <a:ext uri="{FF2B5EF4-FFF2-40B4-BE49-F238E27FC236}">
                  <a16:creationId xmlns:a16="http://schemas.microsoft.com/office/drawing/2014/main" id="{AA7FBB46-7E51-AA4E-BF4D-240574BEE00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6200000">
              <a:off x="7276898" y="997100"/>
              <a:ext cx="1228881" cy="4279730"/>
            </a:xfrm>
            <a:prstGeom prst="rect">
              <a:avLst/>
            </a:prstGeom>
          </p:spPr>
        </p:pic>
        <p:sp>
          <p:nvSpPr>
            <p:cNvPr id="17" name="Right Arrow 37">
              <a:extLst>
                <a:ext uri="{FF2B5EF4-FFF2-40B4-BE49-F238E27FC236}">
                  <a16:creationId xmlns:a16="http://schemas.microsoft.com/office/drawing/2014/main" id="{DE4A8CCD-0B05-9A4B-8A78-DAE3F15E90A5}"/>
                </a:ext>
              </a:extLst>
            </p:cNvPr>
            <p:cNvSpPr>
              <a:spLocks noChangeAspect="1"/>
            </p:cNvSpPr>
            <p:nvPr/>
          </p:nvSpPr>
          <p:spPr>
            <a:xfrm>
              <a:off x="4655130" y="2844696"/>
              <a:ext cx="911626" cy="3775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00325C"/>
                </a:solidFill>
                <a:latin typeface="Nunito Sans" pitchFamily="2" charset="77"/>
              </a:endParaRPr>
            </a:p>
          </p:txBody>
        </p:sp>
        <p:sp>
          <p:nvSpPr>
            <p:cNvPr id="18" name="Rectangle 17">
              <a:extLst>
                <a:ext uri="{FF2B5EF4-FFF2-40B4-BE49-F238E27FC236}">
                  <a16:creationId xmlns:a16="http://schemas.microsoft.com/office/drawing/2014/main" id="{7914682E-D7B3-0240-8B4B-468365CF177B}"/>
                </a:ext>
              </a:extLst>
            </p:cNvPr>
            <p:cNvSpPr/>
            <p:nvPr/>
          </p:nvSpPr>
          <p:spPr>
            <a:xfrm>
              <a:off x="5347586" y="4004109"/>
              <a:ext cx="5225671" cy="678931"/>
            </a:xfrm>
            <a:prstGeom prst="rect">
              <a:avLst/>
            </a:prstGeom>
            <a:solidFill>
              <a:schemeClr val="bg1"/>
            </a:solidFill>
          </p:spPr>
          <p:txBody>
            <a:bodyPr wrap="none">
              <a:spAutoFit/>
            </a:bodyPr>
            <a:lstStyle/>
            <a:p>
              <a:r>
                <a:rPr lang="en-US" sz="2800" i="1">
                  <a:solidFill>
                    <a:srgbClr val="00325C"/>
                  </a:solidFill>
                  <a:latin typeface="Nunito Sans" pitchFamily="2" charset="77"/>
                  <a:cs typeface="Arial" panose="020B0604020202020204" pitchFamily="34" charset="0"/>
                </a:rPr>
                <a:t>Viral Transport Medium</a:t>
              </a:r>
              <a:endParaRPr lang="en-US" sz="2800">
                <a:solidFill>
                  <a:srgbClr val="00325C"/>
                </a:solidFill>
                <a:latin typeface="Nunito Sans" pitchFamily="2" charset="77"/>
              </a:endParaRPr>
            </a:p>
          </p:txBody>
        </p:sp>
        <p:grpSp>
          <p:nvGrpSpPr>
            <p:cNvPr id="19" name="Group 18">
              <a:extLst>
                <a:ext uri="{FF2B5EF4-FFF2-40B4-BE49-F238E27FC236}">
                  <a16:creationId xmlns:a16="http://schemas.microsoft.com/office/drawing/2014/main" id="{D24A6495-AD9C-5C40-98A6-C62190E8A3DA}"/>
                </a:ext>
              </a:extLst>
            </p:cNvPr>
            <p:cNvGrpSpPr/>
            <p:nvPr/>
          </p:nvGrpSpPr>
          <p:grpSpPr>
            <a:xfrm>
              <a:off x="-109775" y="5065246"/>
              <a:ext cx="19929176" cy="3743618"/>
              <a:chOff x="-149720" y="2734000"/>
              <a:chExt cx="9964588" cy="1871809"/>
            </a:xfrm>
          </p:grpSpPr>
          <p:sp>
            <p:nvSpPr>
              <p:cNvPr id="34" name="TextBox 33">
                <a:extLst>
                  <a:ext uri="{FF2B5EF4-FFF2-40B4-BE49-F238E27FC236}">
                    <a16:creationId xmlns:a16="http://schemas.microsoft.com/office/drawing/2014/main" id="{C19A1E85-48FE-8E4C-A675-8E9A0261E9FF}"/>
                  </a:ext>
                </a:extLst>
              </p:cNvPr>
              <p:cNvSpPr txBox="1">
                <a:spLocks noChangeAspect="1"/>
              </p:cNvSpPr>
              <p:nvPr/>
            </p:nvSpPr>
            <p:spPr>
              <a:xfrm>
                <a:off x="-149720" y="3347356"/>
                <a:ext cx="4376964" cy="698900"/>
              </a:xfrm>
              <a:prstGeom prst="rect">
                <a:avLst/>
              </a:prstGeom>
              <a:noFill/>
            </p:spPr>
            <p:txBody>
              <a:bodyPr wrap="square" rtlCol="0">
                <a:spAutoFit/>
              </a:bodyPr>
              <a:lstStyle/>
              <a:p>
                <a:r>
                  <a:rPr lang="en-US" sz="3200">
                    <a:solidFill>
                      <a:srgbClr val="00325C"/>
                    </a:solidFill>
                    <a:latin typeface="Nunito Sans" pitchFamily="2" charset="77"/>
                    <a:cs typeface="Arial" panose="020B0604020202020204" pitchFamily="34" charset="0"/>
                  </a:rPr>
                  <a:t>Saliva (FDA EUA approval April 2020):</a:t>
                </a:r>
              </a:p>
            </p:txBody>
          </p:sp>
          <p:pic>
            <p:nvPicPr>
              <p:cNvPr id="35" name="Picture 34">
                <a:extLst>
                  <a:ext uri="{FF2B5EF4-FFF2-40B4-BE49-F238E27FC236}">
                    <a16:creationId xmlns:a16="http://schemas.microsoft.com/office/drawing/2014/main" id="{F436B182-01AF-B947-8BCA-11C33FB8B7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35885" y="3125084"/>
                <a:ext cx="1562614" cy="839596"/>
              </a:xfrm>
              <a:prstGeom prst="rect">
                <a:avLst/>
              </a:prstGeom>
            </p:spPr>
          </p:pic>
          <p:sp>
            <p:nvSpPr>
              <p:cNvPr id="36" name="TextBox 35">
                <a:extLst>
                  <a:ext uri="{FF2B5EF4-FFF2-40B4-BE49-F238E27FC236}">
                    <a16:creationId xmlns:a16="http://schemas.microsoft.com/office/drawing/2014/main" id="{D41B760A-ACAA-6343-90E5-FDF139AFED8F}"/>
                  </a:ext>
                </a:extLst>
              </p:cNvPr>
              <p:cNvSpPr txBox="1">
                <a:spLocks noChangeAspect="1"/>
              </p:cNvSpPr>
              <p:nvPr/>
            </p:nvSpPr>
            <p:spPr>
              <a:xfrm>
                <a:off x="3815649" y="4154057"/>
                <a:ext cx="2003087" cy="379402"/>
              </a:xfrm>
              <a:prstGeom prst="rect">
                <a:avLst/>
              </a:prstGeom>
              <a:solidFill>
                <a:schemeClr val="bg1"/>
              </a:solidFill>
            </p:spPr>
            <p:txBody>
              <a:bodyPr wrap="none" rtlCol="0">
                <a:spAutoFit/>
              </a:bodyPr>
              <a:lstStyle/>
              <a:p>
                <a:r>
                  <a:rPr lang="en-US" sz="3200" i="1">
                    <a:solidFill>
                      <a:srgbClr val="00325C"/>
                    </a:solidFill>
                    <a:latin typeface="Nunito Sans" pitchFamily="2" charset="77"/>
                    <a:cs typeface="Arial" panose="020B0604020202020204" pitchFamily="34" charset="0"/>
                  </a:rPr>
                  <a:t>Saliva collection</a:t>
                </a:r>
              </a:p>
            </p:txBody>
          </p:sp>
          <p:pic>
            <p:nvPicPr>
              <p:cNvPr id="37" name="Picture 36">
                <a:extLst>
                  <a:ext uri="{FF2B5EF4-FFF2-40B4-BE49-F238E27FC236}">
                    <a16:creationId xmlns:a16="http://schemas.microsoft.com/office/drawing/2014/main" id="{1B319953-F1E4-374A-BF23-7B8C9C15EBD8}"/>
                  </a:ext>
                </a:extLst>
              </p:cNvPr>
              <p:cNvPicPr/>
              <p:nvPr/>
            </p:nvPicPr>
            <p:blipFill rotWithShape="1">
              <a:blip r:embed="rId7" cstate="screen">
                <a:extLst>
                  <a:ext uri="{28A0092B-C50C-407E-A947-70E740481C1C}">
                    <a14:useLocalDpi xmlns:a14="http://schemas.microsoft.com/office/drawing/2010/main"/>
                  </a:ext>
                </a:extLst>
              </a:blip>
              <a:srcRect l="70089" t="17505" r="681" b="11877"/>
              <a:stretch/>
            </p:blipFill>
            <p:spPr bwMode="auto">
              <a:xfrm>
                <a:off x="8278457" y="2734000"/>
                <a:ext cx="1536411" cy="1825529"/>
              </a:xfrm>
              <a:prstGeom prst="rect">
                <a:avLst/>
              </a:prstGeom>
              <a:noFill/>
              <a:ln>
                <a:noFill/>
              </a:ln>
            </p:spPr>
          </p:pic>
          <p:sp>
            <p:nvSpPr>
              <p:cNvPr id="38" name="TextBox 37">
                <a:extLst>
                  <a:ext uri="{FF2B5EF4-FFF2-40B4-BE49-F238E27FC236}">
                    <a16:creationId xmlns:a16="http://schemas.microsoft.com/office/drawing/2014/main" id="{D42B8379-6233-F044-853D-E9102171E21B}"/>
                  </a:ext>
                </a:extLst>
              </p:cNvPr>
              <p:cNvSpPr txBox="1">
                <a:spLocks noChangeAspect="1"/>
              </p:cNvSpPr>
              <p:nvPr/>
            </p:nvSpPr>
            <p:spPr>
              <a:xfrm>
                <a:off x="5745559" y="4217921"/>
                <a:ext cx="2496075" cy="379402"/>
              </a:xfrm>
              <a:prstGeom prst="rect">
                <a:avLst/>
              </a:prstGeom>
              <a:solidFill>
                <a:schemeClr val="bg1"/>
              </a:solidFill>
            </p:spPr>
            <p:txBody>
              <a:bodyPr wrap="none" rtlCol="0">
                <a:spAutoFit/>
              </a:bodyPr>
              <a:lstStyle/>
              <a:p>
                <a:r>
                  <a:rPr lang="en-US" sz="3200" i="1">
                    <a:solidFill>
                      <a:srgbClr val="00325C"/>
                    </a:solidFill>
                    <a:latin typeface="Nunito Sans" pitchFamily="2" charset="77"/>
                    <a:cs typeface="Arial" panose="020B0604020202020204" pitchFamily="34" charset="0"/>
                  </a:rPr>
                  <a:t>RNA purification kit</a:t>
                </a:r>
              </a:p>
            </p:txBody>
          </p:sp>
          <p:pic>
            <p:nvPicPr>
              <p:cNvPr id="39" name="Picture 38">
                <a:extLst>
                  <a:ext uri="{FF2B5EF4-FFF2-40B4-BE49-F238E27FC236}">
                    <a16:creationId xmlns:a16="http://schemas.microsoft.com/office/drawing/2014/main" id="{6954561F-3D3C-774B-A80E-00CB9C3B5E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2464" y="3125084"/>
                <a:ext cx="1437169" cy="1028112"/>
              </a:xfrm>
              <a:prstGeom prst="rect">
                <a:avLst/>
              </a:prstGeom>
            </p:spPr>
          </p:pic>
          <p:sp>
            <p:nvSpPr>
              <p:cNvPr id="40" name="Right Arrow 37">
                <a:extLst>
                  <a:ext uri="{FF2B5EF4-FFF2-40B4-BE49-F238E27FC236}">
                    <a16:creationId xmlns:a16="http://schemas.microsoft.com/office/drawing/2014/main" id="{62AF30B6-78D3-5D46-AFAC-04BE68175BB0}"/>
                  </a:ext>
                </a:extLst>
              </p:cNvPr>
              <p:cNvSpPr>
                <a:spLocks noChangeAspect="1"/>
              </p:cNvSpPr>
              <p:nvPr/>
            </p:nvSpPr>
            <p:spPr>
              <a:xfrm>
                <a:off x="7758845" y="3515061"/>
                <a:ext cx="439879" cy="1821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00325C"/>
                  </a:solidFill>
                  <a:latin typeface="Nunito Sans" pitchFamily="2" charset="77"/>
                </a:endParaRPr>
              </a:p>
            </p:txBody>
          </p:sp>
          <p:sp>
            <p:nvSpPr>
              <p:cNvPr id="41" name="Right Arrow 37">
                <a:extLst>
                  <a:ext uri="{FF2B5EF4-FFF2-40B4-BE49-F238E27FC236}">
                    <a16:creationId xmlns:a16="http://schemas.microsoft.com/office/drawing/2014/main" id="{0CA8C2C5-FAE4-8A4E-AC47-01E6B79FE28F}"/>
                  </a:ext>
                </a:extLst>
              </p:cNvPr>
              <p:cNvSpPr>
                <a:spLocks noChangeAspect="1"/>
              </p:cNvSpPr>
              <p:nvPr/>
            </p:nvSpPr>
            <p:spPr>
              <a:xfrm>
                <a:off x="5705793" y="3459640"/>
                <a:ext cx="451268" cy="1869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00325C"/>
                  </a:solidFill>
                  <a:latin typeface="Nunito Sans" pitchFamily="2" charset="77"/>
                </a:endParaRPr>
              </a:p>
            </p:txBody>
          </p:sp>
          <p:sp>
            <p:nvSpPr>
              <p:cNvPr id="42" name="TextBox 41">
                <a:extLst>
                  <a:ext uri="{FF2B5EF4-FFF2-40B4-BE49-F238E27FC236}">
                    <a16:creationId xmlns:a16="http://schemas.microsoft.com/office/drawing/2014/main" id="{DA722811-4347-CA41-B0BC-A09DEF7FB6E8}"/>
                  </a:ext>
                </a:extLst>
              </p:cNvPr>
              <p:cNvSpPr txBox="1">
                <a:spLocks noChangeAspect="1"/>
              </p:cNvSpPr>
              <p:nvPr/>
            </p:nvSpPr>
            <p:spPr>
              <a:xfrm>
                <a:off x="8428832" y="4226407"/>
                <a:ext cx="1235663" cy="379402"/>
              </a:xfrm>
              <a:prstGeom prst="rect">
                <a:avLst/>
              </a:prstGeom>
              <a:solidFill>
                <a:schemeClr val="bg1"/>
              </a:solidFill>
            </p:spPr>
            <p:txBody>
              <a:bodyPr wrap="none" rtlCol="0">
                <a:spAutoFit/>
              </a:bodyPr>
              <a:lstStyle/>
              <a:p>
                <a:r>
                  <a:rPr lang="en-US" sz="3200" i="1">
                    <a:solidFill>
                      <a:srgbClr val="00325C"/>
                    </a:solidFill>
                    <a:latin typeface="Nunito Sans" pitchFamily="2" charset="77"/>
                    <a:cs typeface="Arial" panose="020B0604020202020204" pitchFamily="34" charset="0"/>
                  </a:rPr>
                  <a:t>RT-qPCR</a:t>
                </a:r>
              </a:p>
            </p:txBody>
          </p:sp>
        </p:grpSp>
        <p:grpSp>
          <p:nvGrpSpPr>
            <p:cNvPr id="20" name="Group 19">
              <a:extLst>
                <a:ext uri="{FF2B5EF4-FFF2-40B4-BE49-F238E27FC236}">
                  <a16:creationId xmlns:a16="http://schemas.microsoft.com/office/drawing/2014/main" id="{3883737C-58A4-8244-BBD1-F2D3FD8115E9}"/>
                </a:ext>
              </a:extLst>
            </p:cNvPr>
            <p:cNvGrpSpPr/>
            <p:nvPr/>
          </p:nvGrpSpPr>
          <p:grpSpPr>
            <a:xfrm>
              <a:off x="-772667" y="9019224"/>
              <a:ext cx="20774122" cy="3880854"/>
              <a:chOff x="-537867" y="4742109"/>
              <a:chExt cx="10387061" cy="1940427"/>
            </a:xfrm>
          </p:grpSpPr>
          <p:sp>
            <p:nvSpPr>
              <p:cNvPr id="28" name="TextBox 27">
                <a:extLst>
                  <a:ext uri="{FF2B5EF4-FFF2-40B4-BE49-F238E27FC236}">
                    <a16:creationId xmlns:a16="http://schemas.microsoft.com/office/drawing/2014/main" id="{ED998487-DDC3-D240-B6FF-F9191A5E0D50}"/>
                  </a:ext>
                </a:extLst>
              </p:cNvPr>
              <p:cNvSpPr txBox="1">
                <a:spLocks noChangeAspect="1"/>
              </p:cNvSpPr>
              <p:nvPr/>
            </p:nvSpPr>
            <p:spPr>
              <a:xfrm>
                <a:off x="-537867" y="5274508"/>
                <a:ext cx="5629640" cy="379402"/>
              </a:xfrm>
              <a:prstGeom prst="rect">
                <a:avLst/>
              </a:prstGeom>
              <a:noFill/>
            </p:spPr>
            <p:txBody>
              <a:bodyPr wrap="none" rtlCol="0">
                <a:spAutoFit/>
              </a:bodyPr>
              <a:lstStyle/>
              <a:p>
                <a:r>
                  <a:rPr lang="en-US" sz="3200">
                    <a:solidFill>
                      <a:srgbClr val="00325C"/>
                    </a:solidFill>
                    <a:latin typeface="Nunito Sans" pitchFamily="2" charset="77"/>
                    <a:cs typeface="Arial" panose="020B0604020202020204" pitchFamily="34" charset="0"/>
                  </a:rPr>
                  <a:t>UIUC Saliva developed by Paul </a:t>
                </a:r>
                <a:r>
                  <a:rPr lang="en-US" sz="3200" err="1">
                    <a:solidFill>
                      <a:srgbClr val="00325C"/>
                    </a:solidFill>
                    <a:latin typeface="Nunito Sans" pitchFamily="2" charset="77"/>
                    <a:cs typeface="Arial" panose="020B0604020202020204" pitchFamily="34" charset="0"/>
                  </a:rPr>
                  <a:t>Hergenrother</a:t>
                </a:r>
                <a:r>
                  <a:rPr lang="en-US" sz="3200">
                    <a:solidFill>
                      <a:srgbClr val="00325C"/>
                    </a:solidFill>
                    <a:latin typeface="Nunito Sans" pitchFamily="2" charset="77"/>
                    <a:cs typeface="Arial" panose="020B0604020202020204" pitchFamily="34" charset="0"/>
                  </a:rPr>
                  <a:t>:</a:t>
                </a:r>
              </a:p>
            </p:txBody>
          </p:sp>
          <p:pic>
            <p:nvPicPr>
              <p:cNvPr id="29" name="Picture 28">
                <a:extLst>
                  <a:ext uri="{FF2B5EF4-FFF2-40B4-BE49-F238E27FC236}">
                    <a16:creationId xmlns:a16="http://schemas.microsoft.com/office/drawing/2014/main" id="{869A9622-1285-BA4F-9424-0B42FC2E37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272" t="12327" r="80366" b="11379"/>
              <a:stretch/>
            </p:blipFill>
            <p:spPr bwMode="auto">
              <a:xfrm>
                <a:off x="4814215" y="4772959"/>
                <a:ext cx="680310" cy="1661669"/>
              </a:xfrm>
              <a:prstGeom prst="rect">
                <a:avLst/>
              </a:prstGeom>
              <a:noFill/>
              <a:ln>
                <a:noFill/>
              </a:ln>
            </p:spPr>
          </p:pic>
          <p:pic>
            <p:nvPicPr>
              <p:cNvPr id="30" name="Picture 29">
                <a:extLst>
                  <a:ext uri="{FF2B5EF4-FFF2-40B4-BE49-F238E27FC236}">
                    <a16:creationId xmlns:a16="http://schemas.microsoft.com/office/drawing/2014/main" id="{51E01EB2-0FAB-9445-85BD-C4485482FA82}"/>
                  </a:ext>
                </a:extLst>
              </p:cNvPr>
              <p:cNvPicPr/>
              <p:nvPr/>
            </p:nvPicPr>
            <p:blipFill rotWithShape="1">
              <a:blip r:embed="rId7" cstate="screen">
                <a:extLst>
                  <a:ext uri="{28A0092B-C50C-407E-A947-70E740481C1C}">
                    <a14:useLocalDpi xmlns:a14="http://schemas.microsoft.com/office/drawing/2010/main"/>
                  </a:ext>
                </a:extLst>
              </a:blip>
              <a:srcRect l="70089" t="17505" r="681" b="11877"/>
              <a:stretch/>
            </p:blipFill>
            <p:spPr bwMode="auto">
              <a:xfrm>
                <a:off x="8240153" y="4742109"/>
                <a:ext cx="1609041" cy="1687277"/>
              </a:xfrm>
              <a:prstGeom prst="rect">
                <a:avLst/>
              </a:prstGeom>
              <a:noFill/>
              <a:ln>
                <a:noFill/>
              </a:ln>
            </p:spPr>
          </p:pic>
          <p:sp>
            <p:nvSpPr>
              <p:cNvPr id="31" name="Right Arrow 37">
                <a:extLst>
                  <a:ext uri="{FF2B5EF4-FFF2-40B4-BE49-F238E27FC236}">
                    <a16:creationId xmlns:a16="http://schemas.microsoft.com/office/drawing/2014/main" id="{1A07A92B-5DCF-E64F-A90B-6C80BB19A1B5}"/>
                  </a:ext>
                </a:extLst>
              </p:cNvPr>
              <p:cNvSpPr>
                <a:spLocks noChangeAspect="1"/>
              </p:cNvSpPr>
              <p:nvPr/>
            </p:nvSpPr>
            <p:spPr>
              <a:xfrm>
                <a:off x="5494525" y="5486837"/>
                <a:ext cx="2642546" cy="2706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00325C"/>
                  </a:solidFill>
                  <a:latin typeface="Nunito Sans" pitchFamily="2" charset="77"/>
                </a:endParaRPr>
              </a:p>
            </p:txBody>
          </p:sp>
          <p:sp>
            <p:nvSpPr>
              <p:cNvPr id="32" name="TextBox 31">
                <a:extLst>
                  <a:ext uri="{FF2B5EF4-FFF2-40B4-BE49-F238E27FC236}">
                    <a16:creationId xmlns:a16="http://schemas.microsoft.com/office/drawing/2014/main" id="{4709806F-770E-DB40-B99B-9AF066B54505}"/>
                  </a:ext>
                </a:extLst>
              </p:cNvPr>
              <p:cNvSpPr txBox="1">
                <a:spLocks noChangeAspect="1"/>
              </p:cNvSpPr>
              <p:nvPr/>
            </p:nvSpPr>
            <p:spPr>
              <a:xfrm>
                <a:off x="4131833" y="6303134"/>
                <a:ext cx="2003087" cy="379402"/>
              </a:xfrm>
              <a:prstGeom prst="rect">
                <a:avLst/>
              </a:prstGeom>
              <a:noFill/>
            </p:spPr>
            <p:txBody>
              <a:bodyPr wrap="none" rtlCol="0">
                <a:spAutoFit/>
              </a:bodyPr>
              <a:lstStyle/>
              <a:p>
                <a:r>
                  <a:rPr lang="en-US" sz="3200" i="1">
                    <a:solidFill>
                      <a:srgbClr val="00325C"/>
                    </a:solidFill>
                    <a:latin typeface="Nunito Sans" pitchFamily="2" charset="77"/>
                    <a:cs typeface="Arial" panose="020B0604020202020204" pitchFamily="34" charset="0"/>
                  </a:rPr>
                  <a:t>Saliva collection</a:t>
                </a:r>
              </a:p>
            </p:txBody>
          </p:sp>
          <p:sp>
            <p:nvSpPr>
              <p:cNvPr id="33" name="TextBox 32">
                <a:extLst>
                  <a:ext uri="{FF2B5EF4-FFF2-40B4-BE49-F238E27FC236}">
                    <a16:creationId xmlns:a16="http://schemas.microsoft.com/office/drawing/2014/main" id="{EC37C2AF-0750-114A-92DD-3B74F706AB94}"/>
                  </a:ext>
                </a:extLst>
              </p:cNvPr>
              <p:cNvSpPr txBox="1">
                <a:spLocks noChangeAspect="1"/>
              </p:cNvSpPr>
              <p:nvPr/>
            </p:nvSpPr>
            <p:spPr>
              <a:xfrm>
                <a:off x="8495018" y="6296927"/>
                <a:ext cx="1235663" cy="379402"/>
              </a:xfrm>
              <a:prstGeom prst="rect">
                <a:avLst/>
              </a:prstGeom>
              <a:solidFill>
                <a:schemeClr val="bg1"/>
              </a:solidFill>
            </p:spPr>
            <p:txBody>
              <a:bodyPr wrap="none" rtlCol="0">
                <a:spAutoFit/>
              </a:bodyPr>
              <a:lstStyle/>
              <a:p>
                <a:r>
                  <a:rPr lang="en-US" sz="3200" i="1">
                    <a:solidFill>
                      <a:srgbClr val="00325C"/>
                    </a:solidFill>
                    <a:latin typeface="Nunito Sans" pitchFamily="2" charset="77"/>
                    <a:cs typeface="Arial" panose="020B0604020202020204" pitchFamily="34" charset="0"/>
                  </a:rPr>
                  <a:t>RT-qPCR</a:t>
                </a:r>
              </a:p>
            </p:txBody>
          </p:sp>
        </p:grpSp>
        <p:pic>
          <p:nvPicPr>
            <p:cNvPr id="21" name="Picture 20">
              <a:extLst>
                <a:ext uri="{FF2B5EF4-FFF2-40B4-BE49-F238E27FC236}">
                  <a16:creationId xmlns:a16="http://schemas.microsoft.com/office/drawing/2014/main" id="{6C421390-01BF-C847-AE76-0E4C915C7143}"/>
                </a:ext>
              </a:extLst>
            </p:cNvPr>
            <p:cNvPicPr/>
            <p:nvPr/>
          </p:nvPicPr>
          <p:blipFill rotWithShape="1">
            <a:blip r:embed="rId7" cstate="screen">
              <a:extLst>
                <a:ext uri="{28A0092B-C50C-407E-A947-70E740481C1C}">
                  <a14:useLocalDpi xmlns:a14="http://schemas.microsoft.com/office/drawing/2010/main"/>
                </a:ext>
              </a:extLst>
            </a:blip>
            <a:srcRect l="70089" t="17505" r="681" b="11877"/>
            <a:stretch/>
          </p:blipFill>
          <p:spPr bwMode="auto">
            <a:xfrm>
              <a:off x="16324087" y="1172709"/>
              <a:ext cx="3072822" cy="3651058"/>
            </a:xfrm>
            <a:prstGeom prst="rect">
              <a:avLst/>
            </a:prstGeom>
            <a:noFill/>
            <a:ln>
              <a:noFill/>
            </a:ln>
          </p:spPr>
        </p:pic>
        <p:sp>
          <p:nvSpPr>
            <p:cNvPr id="22" name="Right Arrow 37">
              <a:extLst>
                <a:ext uri="{FF2B5EF4-FFF2-40B4-BE49-F238E27FC236}">
                  <a16:creationId xmlns:a16="http://schemas.microsoft.com/office/drawing/2014/main" id="{D896E61C-CDC4-BB49-AD2C-87C8B09178B2}"/>
                </a:ext>
              </a:extLst>
            </p:cNvPr>
            <p:cNvSpPr>
              <a:spLocks noChangeAspect="1"/>
            </p:cNvSpPr>
            <p:nvPr/>
          </p:nvSpPr>
          <p:spPr>
            <a:xfrm>
              <a:off x="10238512" y="2858551"/>
              <a:ext cx="911626" cy="3775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00325C"/>
                </a:solidFill>
                <a:latin typeface="Nunito Sans" pitchFamily="2" charset="77"/>
              </a:endParaRPr>
            </a:p>
          </p:txBody>
        </p:sp>
        <p:sp>
          <p:nvSpPr>
            <p:cNvPr id="23" name="Rounded Rectangle 22">
              <a:extLst>
                <a:ext uri="{FF2B5EF4-FFF2-40B4-BE49-F238E27FC236}">
                  <a16:creationId xmlns:a16="http://schemas.microsoft.com/office/drawing/2014/main" id="{07B37B2A-06BF-6B4B-9A42-D48F3CCC50B1}"/>
                </a:ext>
              </a:extLst>
            </p:cNvPr>
            <p:cNvSpPr/>
            <p:nvPr/>
          </p:nvSpPr>
          <p:spPr>
            <a:xfrm>
              <a:off x="20437987" y="2082400"/>
              <a:ext cx="3171824" cy="1767430"/>
            </a:xfrm>
            <a:prstGeom prst="roundRect">
              <a:avLst/>
            </a:prstGeom>
            <a:solidFill>
              <a:schemeClr val="bg1"/>
            </a:solidFill>
            <a:ln w="38100" cap="flat">
              <a:solidFill>
                <a:schemeClr val="bg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a:solidFill>
                    <a:srgbClr val="00325C"/>
                  </a:solidFill>
                  <a:latin typeface="Nunito Sans" pitchFamily="2" charset="77"/>
                </a:rPr>
                <a:t>$40 to 45 per test</a:t>
              </a:r>
              <a:endParaRPr kumimoji="0" lang="en-US" sz="4000" i="0" u="none" strike="noStrike" cap="none" spc="0" normalizeH="0" baseline="0">
                <a:ln>
                  <a:noFill/>
                </a:ln>
                <a:solidFill>
                  <a:srgbClr val="00325C"/>
                </a:solidFill>
                <a:effectLst/>
                <a:uFillTx/>
                <a:latin typeface="Nunito Sans" pitchFamily="2" charset="77"/>
                <a:sym typeface="Proxima Nova"/>
              </a:endParaRPr>
            </a:p>
          </p:txBody>
        </p:sp>
        <p:sp>
          <p:nvSpPr>
            <p:cNvPr id="24" name="Rounded Rectangle 23">
              <a:extLst>
                <a:ext uri="{FF2B5EF4-FFF2-40B4-BE49-F238E27FC236}">
                  <a16:creationId xmlns:a16="http://schemas.microsoft.com/office/drawing/2014/main" id="{3750C1CE-8F1F-D844-B951-9224DE3415CE}"/>
                </a:ext>
              </a:extLst>
            </p:cNvPr>
            <p:cNvSpPr/>
            <p:nvPr/>
          </p:nvSpPr>
          <p:spPr>
            <a:xfrm>
              <a:off x="20669147" y="5803296"/>
              <a:ext cx="3171824" cy="1767430"/>
            </a:xfrm>
            <a:prstGeom prst="roundRect">
              <a:avLst/>
            </a:prstGeom>
            <a:solidFill>
              <a:schemeClr val="bg1"/>
            </a:solidFill>
            <a:ln w="38100" cap="flat">
              <a:solidFill>
                <a:schemeClr val="bg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a:solidFill>
                    <a:srgbClr val="00325C"/>
                  </a:solidFill>
                  <a:latin typeface="Nunito Sans" pitchFamily="2" charset="77"/>
                </a:rPr>
                <a:t>$30 to 35 per test</a:t>
              </a:r>
              <a:endParaRPr kumimoji="0" lang="en-US" sz="4000" i="0" u="none" strike="noStrike" cap="none" spc="0" normalizeH="0" baseline="0">
                <a:ln>
                  <a:noFill/>
                </a:ln>
                <a:solidFill>
                  <a:srgbClr val="00325C"/>
                </a:solidFill>
                <a:effectLst/>
                <a:uFillTx/>
                <a:latin typeface="Nunito Sans" pitchFamily="2" charset="77"/>
                <a:sym typeface="Proxima Nova"/>
              </a:endParaRPr>
            </a:p>
          </p:txBody>
        </p:sp>
        <p:sp>
          <p:nvSpPr>
            <p:cNvPr id="25" name="Rounded Rectangle 24">
              <a:extLst>
                <a:ext uri="{FF2B5EF4-FFF2-40B4-BE49-F238E27FC236}">
                  <a16:creationId xmlns:a16="http://schemas.microsoft.com/office/drawing/2014/main" id="{9FE2CA44-AC0D-E445-82AF-23D564154597}"/>
                </a:ext>
              </a:extLst>
            </p:cNvPr>
            <p:cNvSpPr/>
            <p:nvPr/>
          </p:nvSpPr>
          <p:spPr>
            <a:xfrm>
              <a:off x="20669147" y="9343225"/>
              <a:ext cx="3171824" cy="2651146"/>
            </a:xfrm>
            <a:prstGeom prst="roundRect">
              <a:avLst/>
            </a:prstGeom>
            <a:solidFill>
              <a:schemeClr val="bg1"/>
            </a:solidFill>
            <a:ln w="38100" cap="flat">
              <a:solidFill>
                <a:schemeClr val="bg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a:solidFill>
                    <a:srgbClr val="00325C"/>
                  </a:solidFill>
                  <a:latin typeface="Nunito Sans" pitchFamily="2" charset="77"/>
                </a:rPr>
                <a:t>Less than $10 per test*</a:t>
              </a:r>
              <a:endParaRPr kumimoji="0" lang="en-US" sz="4000" i="0" u="none" strike="noStrike" cap="none" spc="0" normalizeH="0" baseline="0">
                <a:ln>
                  <a:noFill/>
                </a:ln>
                <a:solidFill>
                  <a:srgbClr val="00325C"/>
                </a:solidFill>
                <a:effectLst/>
                <a:uFillTx/>
                <a:latin typeface="Nunito Sans" pitchFamily="2" charset="77"/>
                <a:sym typeface="Proxima Nova"/>
              </a:endParaRPr>
            </a:p>
          </p:txBody>
        </p:sp>
        <p:sp>
          <p:nvSpPr>
            <p:cNvPr id="26" name="Rectangle 25">
              <a:extLst>
                <a:ext uri="{FF2B5EF4-FFF2-40B4-BE49-F238E27FC236}">
                  <a16:creationId xmlns:a16="http://schemas.microsoft.com/office/drawing/2014/main" id="{DF3D64CB-E49C-6042-BB17-CEF8389765FC}"/>
                </a:ext>
              </a:extLst>
            </p:cNvPr>
            <p:cNvSpPr/>
            <p:nvPr/>
          </p:nvSpPr>
          <p:spPr>
            <a:xfrm>
              <a:off x="237356" y="12894533"/>
              <a:ext cx="23603615" cy="1317926"/>
            </a:xfrm>
            <a:prstGeom prst="rect">
              <a:avLst/>
            </a:prstGeom>
          </p:spPr>
          <p:txBody>
            <a:bodyPr wrap="square">
              <a:spAutoFit/>
            </a:bodyPr>
            <a:lstStyle/>
            <a:p>
              <a:pPr algn="l"/>
              <a:r>
                <a:rPr lang="en-US" sz="2000">
                  <a:solidFill>
                    <a:srgbClr val="00325C"/>
                  </a:solidFill>
                  <a:latin typeface="Nunito Sans" pitchFamily="2" charset="77"/>
                  <a:cs typeface="Arial" panose="020B0604020202020204" pitchFamily="34" charset="0"/>
                </a:rPr>
                <a:t>* Costs are based on consumable costs, lab costs, equipment costs, labor costs but does not include any costs above  the lab such as administration, sourcing, financing, etc. Does not include specimen collection costs, which are higher for swabs than saliva.  The costs assume a high volume.  If the lab operates at volumes below 2,000 test per day these cost are higher.</a:t>
              </a:r>
              <a:endParaRPr lang="en-US" sz="2000">
                <a:solidFill>
                  <a:srgbClr val="00325C"/>
                </a:solidFill>
                <a:latin typeface="Nunito Sans" pitchFamily="2" charset="77"/>
              </a:endParaRPr>
            </a:p>
          </p:txBody>
        </p:sp>
        <p:sp>
          <p:nvSpPr>
            <p:cNvPr id="27" name="TextBox 26">
              <a:extLst>
                <a:ext uri="{FF2B5EF4-FFF2-40B4-BE49-F238E27FC236}">
                  <a16:creationId xmlns:a16="http://schemas.microsoft.com/office/drawing/2014/main" id="{8ED21F3C-F0AD-104A-ADEE-E164FAA2A840}"/>
                </a:ext>
              </a:extLst>
            </p:cNvPr>
            <p:cNvSpPr txBox="1">
              <a:spLocks noChangeAspect="1"/>
            </p:cNvSpPr>
            <p:nvPr/>
          </p:nvSpPr>
          <p:spPr>
            <a:xfrm>
              <a:off x="16795295" y="4092774"/>
              <a:ext cx="2471326" cy="758805"/>
            </a:xfrm>
            <a:prstGeom prst="rect">
              <a:avLst/>
            </a:prstGeom>
            <a:solidFill>
              <a:schemeClr val="bg1"/>
            </a:solidFill>
          </p:spPr>
          <p:txBody>
            <a:bodyPr wrap="none" rtlCol="0">
              <a:spAutoFit/>
            </a:bodyPr>
            <a:lstStyle/>
            <a:p>
              <a:r>
                <a:rPr lang="en-US" sz="3200" i="1">
                  <a:solidFill>
                    <a:srgbClr val="00325C"/>
                  </a:solidFill>
                  <a:latin typeface="Nunito Sans" pitchFamily="2" charset="77"/>
                  <a:cs typeface="Arial" panose="020B0604020202020204" pitchFamily="34" charset="0"/>
                </a:rPr>
                <a:t>RT-qPCR</a:t>
              </a:r>
            </a:p>
          </p:txBody>
        </p:sp>
      </p:grpSp>
    </p:spTree>
    <p:extLst>
      <p:ext uri="{BB962C8B-B14F-4D97-AF65-F5344CB8AC3E}">
        <p14:creationId xmlns:p14="http://schemas.microsoft.com/office/powerpoint/2010/main" val="978833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hield t3 | target, test, tell"/>
          <p:cNvSpPr txBox="1">
            <a:spLocks noGrp="1"/>
          </p:cNvSpPr>
          <p:nvPr>
            <p:ph type="body" idx="22"/>
          </p:nvPr>
        </p:nvSpPr>
        <p:spPr>
          <a:prstGeom prst="rect">
            <a:avLst/>
          </a:prstGeom>
        </p:spPr>
        <p:txBody>
          <a:bodyPr/>
          <a:lstStyle/>
          <a:p>
            <a:r>
              <a:rPr b="1">
                <a:solidFill>
                  <a:srgbClr val="00325C"/>
                </a:solidFill>
                <a:latin typeface="Nunito Sans" pitchFamily="2" charset="77"/>
              </a:rPr>
              <a:t>shield </a:t>
            </a:r>
            <a:r>
              <a:rPr>
                <a:solidFill>
                  <a:srgbClr val="00325C"/>
                </a:solidFill>
                <a:latin typeface="Nunito Sans" pitchFamily="2" charset="77"/>
              </a:rPr>
              <a:t>| target, test, tell</a:t>
            </a:r>
          </a:p>
        </p:txBody>
      </p:sp>
      <p:sp>
        <p:nvSpPr>
          <p:cNvPr id="96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67"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68" name="Tell — communicating results"/>
          <p:cNvSpPr txBox="1">
            <a:spLocks noGrp="1"/>
          </p:cNvSpPr>
          <p:nvPr>
            <p:ph type="title"/>
          </p:nvPr>
        </p:nvSpPr>
        <p:spPr>
          <a:xfrm>
            <a:off x="1828799" y="2389163"/>
            <a:ext cx="21178685" cy="2035127"/>
          </a:xfrm>
          <a:prstGeom prst="rect">
            <a:avLst/>
          </a:prstGeom>
        </p:spPr>
        <p:txBody>
          <a:bodyPr>
            <a:normAutofit/>
          </a:bodyPr>
          <a:lstStyle>
            <a:lvl1pPr defTabSz="792479">
              <a:defRPr sz="6911"/>
            </a:lvl1pPr>
          </a:lstStyle>
          <a:p>
            <a:r>
              <a:rPr lang="en-US" sz="6500">
                <a:solidFill>
                  <a:srgbClr val="00325C"/>
                </a:solidFill>
                <a:latin typeface="Nunito Sans ExtraBold" pitchFamily="2" charset="77"/>
              </a:rPr>
              <a:t>The test is just the beginning of the process — Fast notification and isolation ARE essential</a:t>
            </a:r>
          </a:p>
        </p:txBody>
      </p:sp>
      <p:sp>
        <p:nvSpPr>
          <p:cNvPr id="969"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12</a:t>
            </a:fld>
            <a:endParaRPr>
              <a:solidFill>
                <a:srgbClr val="00325C"/>
              </a:solidFill>
              <a:latin typeface="Nunito Sans" pitchFamily="2" charset="77"/>
            </a:endParaRPr>
          </a:p>
        </p:txBody>
      </p:sp>
      <p:sp>
        <p:nvSpPr>
          <p:cNvPr id="970" name="Results within 12 hours of sample collection, 6 hours on average.…"/>
          <p:cNvSpPr txBox="1">
            <a:spLocks noGrp="1"/>
          </p:cNvSpPr>
          <p:nvPr>
            <p:ph type="body" sz="half" idx="1"/>
          </p:nvPr>
        </p:nvSpPr>
        <p:spPr>
          <a:xfrm>
            <a:off x="1828800" y="4822873"/>
            <a:ext cx="12359148" cy="7521527"/>
          </a:xfrm>
          <a:prstGeom prst="rect">
            <a:avLst/>
          </a:prstGeom>
        </p:spPr>
        <p:txBody>
          <a:bodyPr>
            <a:normAutofit/>
          </a:bodyPr>
          <a:lstStyle/>
          <a:p>
            <a:pPr>
              <a:buSzPct val="100000"/>
            </a:pPr>
            <a:r>
              <a:rPr lang="en-US">
                <a:solidFill>
                  <a:srgbClr val="00325C"/>
                </a:solidFill>
                <a:latin typeface="Nunito Sans Light" pitchFamily="2" charset="77"/>
              </a:rPr>
              <a:t>At UIUC we are able to perform contact tracing and isolation </a:t>
            </a:r>
            <a:r>
              <a:rPr lang="en-US" b="1" i="1">
                <a:solidFill>
                  <a:srgbClr val="00325C"/>
                </a:solidFill>
                <a:latin typeface="Nunito Sans Light" pitchFamily="2" charset="77"/>
              </a:rPr>
              <a:t>within 3 hours of test result</a:t>
            </a:r>
          </a:p>
          <a:p>
            <a:pPr>
              <a:spcBef>
                <a:spcPts val="1200"/>
              </a:spcBef>
              <a:buSzPct val="100000"/>
            </a:pPr>
            <a:r>
              <a:rPr lang="en-US">
                <a:solidFill>
                  <a:srgbClr val="00325C"/>
                </a:solidFill>
                <a:latin typeface="Nunito Sans Light" pitchFamily="2" charset="77"/>
              </a:rPr>
              <a:t>For notifications SHIELD uses the Safer Illinois app</a:t>
            </a:r>
            <a:r>
              <a:rPr>
                <a:solidFill>
                  <a:srgbClr val="00325C"/>
                </a:solidFill>
                <a:latin typeface="Nunito Sans Light" pitchFamily="2" charset="77"/>
              </a:rPr>
              <a:t> </a:t>
            </a:r>
            <a:endParaRPr lang="en-US">
              <a:solidFill>
                <a:srgbClr val="00325C"/>
              </a:solidFill>
              <a:latin typeface="Nunito Sans Light" pitchFamily="2" charset="77"/>
            </a:endParaRPr>
          </a:p>
          <a:p>
            <a:pPr lvl="1">
              <a:spcBef>
                <a:spcPts val="0"/>
              </a:spcBef>
              <a:buSzPct val="100000"/>
            </a:pPr>
            <a:r>
              <a:rPr lang="en-US">
                <a:solidFill>
                  <a:srgbClr val="00325C"/>
                </a:solidFill>
                <a:latin typeface="Nunito Sans Light" pitchFamily="2" charset="77"/>
              </a:rPr>
              <a:t>S</a:t>
            </a:r>
            <a:r>
              <a:rPr>
                <a:solidFill>
                  <a:srgbClr val="00325C"/>
                </a:solidFill>
                <a:latin typeface="Nunito Sans Light" pitchFamily="2" charset="77"/>
              </a:rPr>
              <a:t>upports contact tracing</a:t>
            </a:r>
            <a:endParaRPr lang="en-US">
              <a:solidFill>
                <a:srgbClr val="00325C"/>
              </a:solidFill>
              <a:latin typeface="Nunito Sans Light" pitchFamily="2" charset="77"/>
            </a:endParaRPr>
          </a:p>
          <a:p>
            <a:pPr lvl="1">
              <a:spcBef>
                <a:spcPts val="0"/>
              </a:spcBef>
              <a:buSzPct val="100000"/>
            </a:pPr>
            <a:r>
              <a:rPr lang="en-US">
                <a:solidFill>
                  <a:srgbClr val="00325C"/>
                </a:solidFill>
                <a:latin typeface="Nunito Sans Light" pitchFamily="2" charset="77"/>
              </a:rPr>
              <a:t>P</a:t>
            </a:r>
            <a:r>
              <a:rPr>
                <a:solidFill>
                  <a:srgbClr val="00325C"/>
                </a:solidFill>
                <a:latin typeface="Nunito Sans Light" pitchFamily="2" charset="77"/>
              </a:rPr>
              <a:t>rotects privacy</a:t>
            </a:r>
            <a:endParaRPr lang="en-US">
              <a:solidFill>
                <a:srgbClr val="00325C"/>
              </a:solidFill>
              <a:latin typeface="Nunito Sans Light" pitchFamily="2" charset="77"/>
            </a:endParaRPr>
          </a:p>
          <a:p>
            <a:pPr lvl="1">
              <a:spcBef>
                <a:spcPts val="0"/>
              </a:spcBef>
              <a:buSzPct val="100000"/>
            </a:pPr>
            <a:r>
              <a:rPr lang="en-US">
                <a:solidFill>
                  <a:srgbClr val="00325C"/>
                </a:solidFill>
                <a:latin typeface="Nunito Sans Light" pitchFamily="2" charset="77"/>
              </a:rPr>
              <a:t>S</a:t>
            </a:r>
            <a:r>
              <a:rPr>
                <a:solidFill>
                  <a:srgbClr val="00325C"/>
                </a:solidFill>
                <a:latin typeface="Nunito Sans Light" pitchFamily="2" charset="77"/>
              </a:rPr>
              <a:t>eamlessly shares results</a:t>
            </a:r>
            <a:r>
              <a:rPr lang="en-US">
                <a:solidFill>
                  <a:srgbClr val="00325C"/>
                </a:solidFill>
                <a:latin typeface="Nunito Sans Light" pitchFamily="2" charset="77"/>
              </a:rPr>
              <a:t> with participants, university and local public health is required</a:t>
            </a:r>
          </a:p>
          <a:p>
            <a:pPr>
              <a:spcBef>
                <a:spcPts val="1200"/>
              </a:spcBef>
              <a:buSzPct val="100000"/>
            </a:pPr>
            <a:r>
              <a:rPr lang="en-US">
                <a:solidFill>
                  <a:srgbClr val="00325C"/>
                </a:solidFill>
                <a:latin typeface="Nunito Sans Light" pitchFamily="2" charset="77"/>
              </a:rPr>
              <a:t>Our reporting programs are flexible and can work with other common systems like Epic’s MyChart or </a:t>
            </a:r>
            <a:r>
              <a:rPr lang="en-US" err="1">
                <a:solidFill>
                  <a:srgbClr val="00325C"/>
                </a:solidFill>
                <a:latin typeface="Nunito Sans Light" pitchFamily="2" charset="77"/>
              </a:rPr>
              <a:t>PointNClick</a:t>
            </a:r>
            <a:r>
              <a:rPr lang="en-US">
                <a:solidFill>
                  <a:srgbClr val="00325C"/>
                </a:solidFill>
                <a:latin typeface="Nunito Sans Light" pitchFamily="2" charset="77"/>
              </a:rPr>
              <a:t>.</a:t>
            </a:r>
          </a:p>
          <a:p>
            <a:pPr>
              <a:buSzPct val="100000"/>
            </a:pPr>
            <a:endParaRPr lang="en-US">
              <a:solidFill>
                <a:srgbClr val="00325C"/>
              </a:solidFill>
              <a:latin typeface="Nunito Sans Light" pitchFamily="2" charset="77"/>
            </a:endParaRPr>
          </a:p>
        </p:txBody>
      </p:sp>
      <p:pic>
        <p:nvPicPr>
          <p:cNvPr id="3" name="Picture 2" descr="A picture containing square&#10;&#10;Description automatically generated">
            <a:extLst>
              <a:ext uri="{FF2B5EF4-FFF2-40B4-BE49-F238E27FC236}">
                <a16:creationId xmlns:a16="http://schemas.microsoft.com/office/drawing/2014/main" id="{EB3228C1-53E7-6343-B187-5C87BFF7B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7935" y="4457717"/>
            <a:ext cx="4469120" cy="7886683"/>
          </a:xfrm>
          <a:prstGeom prst="rect">
            <a:avLst/>
          </a:prstGeom>
        </p:spPr>
      </p:pic>
    </p:spTree>
    <p:extLst>
      <p:ext uri="{BB962C8B-B14F-4D97-AF65-F5344CB8AC3E}">
        <p14:creationId xmlns:p14="http://schemas.microsoft.com/office/powerpoint/2010/main" val="23229516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FEA9F8-485F-458A-B783-BD315DEA15CB}"/>
              </a:ext>
            </a:extLst>
          </p:cNvPr>
          <p:cNvGraphicFramePr>
            <a:graphicFrameLocks noChangeAspect="1"/>
          </p:cNvGraphicFramePr>
          <p:nvPr>
            <p:custDataLst>
              <p:tags r:id="rId2"/>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spid="_x0000_s3090" name="think-cell Slide" r:id="rId6" imgW="536" imgH="536" progId="TCLayout.ActiveDocument.1">
                  <p:embed/>
                </p:oleObj>
              </mc:Choice>
              <mc:Fallback>
                <p:oleObj name="think-cell Slide" r:id="rId6" imgW="536" imgH="536" progId="TCLayout.ActiveDocument.1">
                  <p:embed/>
                  <p:pic>
                    <p:nvPicPr>
                      <p:cNvPr id="6" name="Object 5" hidden="1">
                        <a:extLst>
                          <a:ext uri="{FF2B5EF4-FFF2-40B4-BE49-F238E27FC236}">
                            <a16:creationId xmlns:a16="http://schemas.microsoft.com/office/drawing/2014/main" id="{07FEA9F8-485F-458A-B783-BD315DEA15CB}"/>
                          </a:ext>
                        </a:extLst>
                      </p:cNvPr>
                      <p:cNvPicPr/>
                      <p:nvPr/>
                    </p:nvPicPr>
                    <p:blipFill>
                      <a:blip r:embed="rId7"/>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01FABB7-E5D8-48D8-A95E-24A7D6291CD1}"/>
              </a:ext>
            </a:extLst>
          </p:cNvPr>
          <p:cNvSpPr/>
          <p:nvPr>
            <p:custDataLst>
              <p:tags r:id="rId3"/>
            </p:custDataLst>
          </p:nvPr>
        </p:nvSpPr>
        <p:spPr>
          <a:xfrm>
            <a:off x="0" y="0"/>
            <a:ext cx="317500"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endParaRPr lang="en-US" sz="5600">
              <a:latin typeface="Proxima Nova"/>
              <a:ea typeface="+mj-ea"/>
              <a:cs typeface="Arial" panose="020B0604020202020204" pitchFamily="34" charset="0"/>
            </a:endParaRPr>
          </a:p>
        </p:txBody>
      </p:sp>
      <p:pic>
        <p:nvPicPr>
          <p:cNvPr id="85" name="Graphic 84" descr="Gears">
            <a:extLst>
              <a:ext uri="{FF2B5EF4-FFF2-40B4-BE49-F238E27FC236}">
                <a16:creationId xmlns:a16="http://schemas.microsoft.com/office/drawing/2014/main" id="{36632CA2-F508-E548-874F-157AD927568D}"/>
              </a:ext>
            </a:extLst>
          </p:cNvPr>
          <p:cNvPicPr>
            <a:picLocks noChangeAspect="1"/>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07288" y="9599588"/>
            <a:ext cx="1280160" cy="1280160"/>
          </a:xfrm>
          <a:prstGeom prst="rect">
            <a:avLst/>
          </a:prstGeom>
        </p:spPr>
      </p:pic>
      <p:pic>
        <p:nvPicPr>
          <p:cNvPr id="13" name="1.1_Get Started.png" descr="1.1_Get Started.png"/>
          <p:cNvPicPr>
            <a:picLocks noChangeAspect="1"/>
          </p:cNvPicPr>
          <p:nvPr/>
        </p:nvPicPr>
        <p:blipFill>
          <a:blip r:embed="rId10"/>
          <a:stretch>
            <a:fillRect/>
          </a:stretch>
        </p:blipFill>
        <p:spPr>
          <a:xfrm>
            <a:off x="1493068" y="1602933"/>
            <a:ext cx="6535809" cy="11601060"/>
          </a:xfrm>
          <a:prstGeom prst="rect">
            <a:avLst/>
          </a:prstGeom>
          <a:ln w="12700">
            <a:miter lim="400000"/>
          </a:ln>
          <a:effectLst>
            <a:outerShdw blurRad="127000" dist="76200" dir="5520000" rotWithShape="0">
              <a:srgbClr val="000000">
                <a:alpha val="60000"/>
              </a:srgbClr>
            </a:outerShdw>
          </a:effectLst>
        </p:spPr>
      </p:pic>
      <p:pic>
        <p:nvPicPr>
          <p:cNvPr id="18" name="2_Intro.png" descr="2_Intro.png"/>
          <p:cNvPicPr>
            <a:picLocks noChangeAspect="1"/>
          </p:cNvPicPr>
          <p:nvPr/>
        </p:nvPicPr>
        <p:blipFill>
          <a:blip r:embed="rId11"/>
          <a:stretch>
            <a:fillRect/>
          </a:stretch>
        </p:blipFill>
        <p:spPr>
          <a:xfrm>
            <a:off x="9127502" y="1602933"/>
            <a:ext cx="6528810" cy="11588637"/>
          </a:xfrm>
          <a:prstGeom prst="rect">
            <a:avLst/>
          </a:prstGeom>
          <a:ln w="12700">
            <a:miter lim="400000"/>
          </a:ln>
          <a:effectLst>
            <a:outerShdw blurRad="127000" dist="76200" dir="5520000" rotWithShape="0">
              <a:srgbClr val="000000">
                <a:alpha val="60000"/>
              </a:srgbClr>
            </a:outerShdw>
          </a:effectLst>
        </p:spPr>
      </p:pic>
      <p:grpSp>
        <p:nvGrpSpPr>
          <p:cNvPr id="22" name="Group"/>
          <p:cNvGrpSpPr/>
          <p:nvPr/>
        </p:nvGrpSpPr>
        <p:grpSpPr>
          <a:xfrm>
            <a:off x="16479890" y="1602932"/>
            <a:ext cx="6826141" cy="11588637"/>
            <a:chOff x="0" y="0"/>
            <a:chExt cx="7595742" cy="13566993"/>
          </a:xfrm>
        </p:grpSpPr>
        <p:pic>
          <p:nvPicPr>
            <p:cNvPr id="23" name="IMG_0297.png" descr="IMG_0297.png"/>
            <p:cNvPicPr>
              <a:picLocks noChangeAspect="1"/>
            </p:cNvPicPr>
            <p:nvPr/>
          </p:nvPicPr>
          <p:blipFill>
            <a:blip r:embed="rId12" cstate="print">
              <a:extLst>
                <a:ext uri="{28A0092B-C50C-407E-A947-70E740481C1C}">
                  <a14:useLocalDpi xmlns:a14="http://schemas.microsoft.com/office/drawing/2010/main"/>
                </a:ext>
              </a:extLst>
            </a:blip>
            <a:srcRect b="26385"/>
            <a:stretch>
              <a:fillRect/>
            </a:stretch>
          </p:blipFill>
          <p:spPr>
            <a:xfrm>
              <a:off x="0" y="0"/>
              <a:ext cx="7595742" cy="12107640"/>
            </a:xfrm>
            <a:prstGeom prst="rect">
              <a:avLst/>
            </a:prstGeom>
            <a:ln w="12700" cap="flat">
              <a:noFill/>
              <a:miter lim="400000"/>
            </a:ln>
            <a:effectLst/>
          </p:spPr>
        </p:pic>
        <p:pic>
          <p:nvPicPr>
            <p:cNvPr id="24" name="IMG_0297.png" descr="IMG_0297.png"/>
            <p:cNvPicPr>
              <a:picLocks noChangeAspect="1"/>
            </p:cNvPicPr>
            <p:nvPr/>
          </p:nvPicPr>
          <p:blipFill>
            <a:blip r:embed="rId13" cstate="hqprint">
              <a:extLst>
                <a:ext uri="{28A0092B-C50C-407E-A947-70E740481C1C}">
                  <a14:useLocalDpi xmlns:a14="http://schemas.microsoft.com/office/drawing/2010/main"/>
                </a:ext>
              </a:extLst>
            </a:blip>
            <a:srcRect/>
            <a:stretch>
              <a:fillRect/>
            </a:stretch>
          </p:blipFill>
          <p:spPr>
            <a:xfrm>
              <a:off x="0" y="11786239"/>
              <a:ext cx="7595721" cy="1780754"/>
            </a:xfrm>
            <a:prstGeom prst="rect">
              <a:avLst/>
            </a:prstGeom>
            <a:ln w="12700" cap="flat">
              <a:noFill/>
              <a:miter lim="400000"/>
            </a:ln>
            <a:effectLst/>
          </p:spPr>
        </p:pic>
      </p:grpSp>
    </p:spTree>
    <p:extLst>
      <p:ext uri="{BB962C8B-B14F-4D97-AF65-F5344CB8AC3E}">
        <p14:creationId xmlns:p14="http://schemas.microsoft.com/office/powerpoint/2010/main" val="106203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dvAuto="0"/>
      <p:bldP spid="2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FEA9F8-485F-458A-B783-BD315DEA15CB}"/>
              </a:ext>
            </a:extLst>
          </p:cNvPr>
          <p:cNvGraphicFramePr>
            <a:graphicFrameLocks noChangeAspect="1"/>
          </p:cNvGraphicFramePr>
          <p:nvPr>
            <p:custDataLst>
              <p:tags r:id="rId2"/>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spid="_x0000_s4114" name="think-cell Slide" r:id="rId6" imgW="536" imgH="536" progId="TCLayout.ActiveDocument.1">
                  <p:embed/>
                </p:oleObj>
              </mc:Choice>
              <mc:Fallback>
                <p:oleObj name="think-cell Slide" r:id="rId6" imgW="536" imgH="536" progId="TCLayout.ActiveDocument.1">
                  <p:embed/>
                  <p:pic>
                    <p:nvPicPr>
                      <p:cNvPr id="6" name="Object 5" hidden="1">
                        <a:extLst>
                          <a:ext uri="{FF2B5EF4-FFF2-40B4-BE49-F238E27FC236}">
                            <a16:creationId xmlns:a16="http://schemas.microsoft.com/office/drawing/2014/main" id="{07FEA9F8-485F-458A-B783-BD315DEA15CB}"/>
                          </a:ext>
                        </a:extLst>
                      </p:cNvPr>
                      <p:cNvPicPr/>
                      <p:nvPr/>
                    </p:nvPicPr>
                    <p:blipFill>
                      <a:blip r:embed="rId7"/>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01FABB7-E5D8-48D8-A95E-24A7D6291CD1}"/>
              </a:ext>
            </a:extLst>
          </p:cNvPr>
          <p:cNvSpPr/>
          <p:nvPr>
            <p:custDataLst>
              <p:tags r:id="rId3"/>
            </p:custDataLst>
          </p:nvPr>
        </p:nvSpPr>
        <p:spPr>
          <a:xfrm>
            <a:off x="0" y="0"/>
            <a:ext cx="317500"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endParaRPr lang="en-US" sz="5600">
              <a:latin typeface="Proxima Nova"/>
              <a:ea typeface="+mj-ea"/>
              <a:cs typeface="Arial" panose="020B0604020202020204" pitchFamily="34" charset="0"/>
            </a:endParaRPr>
          </a:p>
        </p:txBody>
      </p:sp>
      <p:sp>
        <p:nvSpPr>
          <p:cNvPr id="3" name="Title 2">
            <a:extLst>
              <a:ext uri="{FF2B5EF4-FFF2-40B4-BE49-F238E27FC236}">
                <a16:creationId xmlns:a16="http://schemas.microsoft.com/office/drawing/2014/main" id="{A79008F6-963B-4B51-8F13-AB64E7577874}"/>
              </a:ext>
            </a:extLst>
          </p:cNvPr>
          <p:cNvSpPr>
            <a:spLocks noGrp="1"/>
          </p:cNvSpPr>
          <p:nvPr>
            <p:ph type="title"/>
          </p:nvPr>
        </p:nvSpPr>
        <p:spPr>
          <a:xfrm>
            <a:off x="1653963" y="868908"/>
            <a:ext cx="20088226" cy="1381758"/>
          </a:xfrm>
        </p:spPr>
        <p:txBody>
          <a:bodyPr vert="horz"/>
          <a:lstStyle/>
          <a:p>
            <a:r>
              <a:rPr lang="en-US">
                <a:solidFill>
                  <a:srgbClr val="00325C"/>
                </a:solidFill>
                <a:latin typeface="Nunito Sans" pitchFamily="2" charset="77"/>
              </a:rPr>
              <a:t>The app is central to our “Do to Do” model</a:t>
            </a:r>
          </a:p>
        </p:txBody>
      </p:sp>
      <p:pic>
        <p:nvPicPr>
          <p:cNvPr id="85" name="Graphic 84" descr="Gears">
            <a:extLst>
              <a:ext uri="{FF2B5EF4-FFF2-40B4-BE49-F238E27FC236}">
                <a16:creationId xmlns:a16="http://schemas.microsoft.com/office/drawing/2014/main" id="{36632CA2-F508-E548-874F-157AD927568D}"/>
              </a:ext>
            </a:extLst>
          </p:cNvPr>
          <p:cNvPicPr>
            <a:picLocks noChangeAspect="1"/>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07288" y="8874375"/>
            <a:ext cx="1280160" cy="1280160"/>
          </a:xfrm>
          <a:prstGeom prst="rect">
            <a:avLst/>
          </a:prstGeom>
        </p:spPr>
      </p:pic>
      <p:grpSp>
        <p:nvGrpSpPr>
          <p:cNvPr id="4" name="Group 3">
            <a:extLst>
              <a:ext uri="{FF2B5EF4-FFF2-40B4-BE49-F238E27FC236}">
                <a16:creationId xmlns:a16="http://schemas.microsoft.com/office/drawing/2014/main" id="{485EFD4D-4E05-42F8-8E00-8F14B35E8866}"/>
              </a:ext>
            </a:extLst>
          </p:cNvPr>
          <p:cNvGrpSpPr/>
          <p:nvPr/>
        </p:nvGrpSpPr>
        <p:grpSpPr>
          <a:xfrm>
            <a:off x="1653963" y="2754586"/>
            <a:ext cx="10207838" cy="9701835"/>
            <a:chOff x="1766013" y="1210223"/>
            <a:chExt cx="5010806" cy="5275653"/>
          </a:xfrm>
        </p:grpSpPr>
        <p:pic>
          <p:nvPicPr>
            <p:cNvPr id="11" name="IMG_0180.png" descr="IMG_0180.png">
              <a:extLst>
                <a:ext uri="{FF2B5EF4-FFF2-40B4-BE49-F238E27FC236}">
                  <a16:creationId xmlns:a16="http://schemas.microsoft.com/office/drawing/2014/main" id="{7E5B0F4A-A9E8-4645-ABD6-1AA2FA260BE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66013" y="1238797"/>
              <a:ext cx="2423220" cy="5247079"/>
            </a:xfrm>
            <a:prstGeom prst="rect">
              <a:avLst/>
            </a:prstGeom>
            <a:ln w="12700">
              <a:miter lim="400000"/>
            </a:ln>
            <a:effectLst>
              <a:outerShdw blurRad="127000" dist="76200" dir="5520000" rotWithShape="0">
                <a:srgbClr val="000000">
                  <a:alpha val="60000"/>
                </a:srgbClr>
              </a:outerShdw>
            </a:effectLst>
          </p:spPr>
        </p:pic>
        <p:pic>
          <p:nvPicPr>
            <p:cNvPr id="12" name="IMG_0179.png" descr="IMG_0179.png">
              <a:extLst>
                <a:ext uri="{FF2B5EF4-FFF2-40B4-BE49-F238E27FC236}">
                  <a16:creationId xmlns:a16="http://schemas.microsoft.com/office/drawing/2014/main" id="{D1249234-2963-48C1-960C-8342B3201F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53599" y="1210223"/>
              <a:ext cx="2423220" cy="5247079"/>
            </a:xfrm>
            <a:prstGeom prst="rect">
              <a:avLst/>
            </a:prstGeom>
            <a:ln w="12700">
              <a:miter lim="400000"/>
            </a:ln>
            <a:effectLst>
              <a:outerShdw blurRad="127000" dist="76200" dir="5520000" rotWithShape="0">
                <a:srgbClr val="000000">
                  <a:alpha val="60000"/>
                </a:srgbClr>
              </a:outerShdw>
            </a:effectLst>
          </p:spPr>
        </p:pic>
      </p:grpSp>
      <p:sp>
        <p:nvSpPr>
          <p:cNvPr id="2" name="Rectangle 1">
            <a:extLst>
              <a:ext uri="{FF2B5EF4-FFF2-40B4-BE49-F238E27FC236}">
                <a16:creationId xmlns:a16="http://schemas.microsoft.com/office/drawing/2014/main" id="{8609DE0F-1B10-1047-BB13-0D7CF29AF470}"/>
              </a:ext>
            </a:extLst>
          </p:cNvPr>
          <p:cNvSpPr/>
          <p:nvPr/>
        </p:nvSpPr>
        <p:spPr>
          <a:xfrm>
            <a:off x="13357025" y="3117340"/>
            <a:ext cx="10007316" cy="8463855"/>
          </a:xfrm>
          <a:prstGeom prst="rect">
            <a:avLst/>
          </a:prstGeom>
          <a:solidFill>
            <a:schemeClr val="bg1"/>
          </a:solidFill>
        </p:spPr>
        <p:txBody>
          <a:bodyPr wrap="square">
            <a:spAutoFit/>
          </a:bodyPr>
          <a:lstStyle/>
          <a:p>
            <a:pPr marL="457200" indent="-457200" algn="l">
              <a:buFont typeface="Arial" panose="020B0604020202020204" pitchFamily="34" charset="0"/>
              <a:buChar char="•"/>
            </a:pPr>
            <a:r>
              <a:rPr lang="en-US" sz="3200" b="0">
                <a:solidFill>
                  <a:srgbClr val="00325C"/>
                </a:solidFill>
                <a:latin typeface="Nunito Sans" pitchFamily="2" charset="77"/>
                <a:cs typeface="Calibri" panose="020F0502020204030204" pitchFamily="34" charset="0"/>
              </a:rPr>
              <a:t>The “Privacy First” feature that allows the user to manage privacy is critical. </a:t>
            </a:r>
          </a:p>
          <a:p>
            <a:pPr marL="457200" indent="-457200" algn="l">
              <a:buFont typeface="Arial" panose="020B0604020202020204" pitchFamily="34" charset="0"/>
              <a:buChar char="•"/>
            </a:pPr>
            <a:r>
              <a:rPr lang="en-US" sz="3200" b="0">
                <a:solidFill>
                  <a:srgbClr val="00325C"/>
                </a:solidFill>
                <a:latin typeface="Nunito Sans" pitchFamily="2" charset="77"/>
                <a:cs typeface="Calibri" panose="020F0502020204030204" pitchFamily="34" charset="0"/>
              </a:rPr>
              <a:t>The application helps with behaviors by requiring compliance for access – Do-To-Do Model.</a:t>
            </a:r>
          </a:p>
          <a:p>
            <a:pPr marL="457200" lvl="0" indent="-457200" algn="l">
              <a:buFont typeface="Arial" panose="020B0604020202020204" pitchFamily="34" charset="0"/>
              <a:buChar char="•"/>
            </a:pPr>
            <a:r>
              <a:rPr lang="en-US" sz="3200" b="0">
                <a:solidFill>
                  <a:srgbClr val="00325C"/>
                </a:solidFill>
                <a:latin typeface="Nunito Sans" pitchFamily="2" charset="77"/>
                <a:cs typeface="Calibri" panose="020F0502020204030204" pitchFamily="34" charset="0"/>
              </a:rPr>
              <a:t>A “do-to-do” expectation requires one to “do” what is expected in order to be able to “do” what one intends. </a:t>
            </a:r>
          </a:p>
          <a:p>
            <a:pPr marL="457200" indent="-457200" algn="l">
              <a:buFont typeface="Arial" panose="020B0604020202020204" pitchFamily="34" charset="0"/>
              <a:buChar char="•"/>
            </a:pPr>
            <a:r>
              <a:rPr lang="en-US" sz="3200" b="0">
                <a:solidFill>
                  <a:srgbClr val="00325C"/>
                </a:solidFill>
                <a:latin typeface="Nunito Sans" pitchFamily="2" charset="77"/>
                <a:cs typeface="Calibri" panose="020F0502020204030204" pitchFamily="34" charset="0"/>
              </a:rPr>
              <a:t>The University requires a safe status for access to university buildings, based on recent test results, health check status and proximity tracing.  </a:t>
            </a:r>
          </a:p>
          <a:p>
            <a:pPr marL="457200" indent="-457200" algn="l">
              <a:buFont typeface="Arial" panose="020B0604020202020204" pitchFamily="34" charset="0"/>
              <a:buChar char="•"/>
            </a:pPr>
            <a:r>
              <a:rPr lang="en-US" sz="3200" b="0">
                <a:solidFill>
                  <a:srgbClr val="00325C"/>
                </a:solidFill>
                <a:latin typeface="Nunito Sans" pitchFamily="2" charset="77"/>
                <a:cs typeface="Calibri" panose="020F0502020204030204" pitchFamily="34" charset="0"/>
              </a:rPr>
              <a:t>We have over 45,000 people actively using the application. </a:t>
            </a:r>
          </a:p>
          <a:p>
            <a:pPr marL="457200" indent="-457200" algn="l">
              <a:buFont typeface="Arial" panose="020B0604020202020204" pitchFamily="34" charset="0"/>
              <a:buChar char="•"/>
            </a:pPr>
            <a:r>
              <a:rPr lang="en-US" sz="3200" b="0">
                <a:solidFill>
                  <a:srgbClr val="00325C"/>
                </a:solidFill>
                <a:latin typeface="Nunito Sans" pitchFamily="2" charset="77"/>
                <a:cs typeface="Calibri" panose="020F0502020204030204" pitchFamily="34" charset="0"/>
              </a:rPr>
              <a:t>The community has embraced the application demanding a safe status for admittance to their business. </a:t>
            </a:r>
          </a:p>
          <a:p>
            <a:pPr marL="457200" indent="-457200" algn="l">
              <a:buFont typeface="Arial" panose="020B0604020202020204" pitchFamily="34" charset="0"/>
              <a:buChar char="•"/>
            </a:pPr>
            <a:r>
              <a:rPr lang="en-US" sz="3200" b="0">
                <a:solidFill>
                  <a:srgbClr val="00325C"/>
                </a:solidFill>
                <a:latin typeface="Nunito Sans" pitchFamily="2" charset="77"/>
                <a:cs typeface="Calibri" panose="020F0502020204030204" pitchFamily="34" charset="0"/>
              </a:rPr>
              <a:t>The App has been surprisingly popular at the University and is now in broad civic use in the broader community (e.g., grocery stores, etc.).</a:t>
            </a:r>
          </a:p>
        </p:txBody>
      </p:sp>
    </p:spTree>
    <p:extLst>
      <p:ext uri="{BB962C8B-B14F-4D97-AF65-F5344CB8AC3E}">
        <p14:creationId xmlns:p14="http://schemas.microsoft.com/office/powerpoint/2010/main" val="227333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hield t3 | target, test, tell"/>
          <p:cNvSpPr txBox="1">
            <a:spLocks noGrp="1"/>
          </p:cNvSpPr>
          <p:nvPr>
            <p:ph type="body" idx="22"/>
          </p:nvPr>
        </p:nvSpPr>
        <p:spPr>
          <a:prstGeom prst="rect">
            <a:avLst/>
          </a:prstGeom>
        </p:spPr>
        <p:txBody>
          <a:bodyPr/>
          <a:lstStyle/>
          <a:p>
            <a:r>
              <a:rPr b="1">
                <a:solidFill>
                  <a:srgbClr val="00325C"/>
                </a:solidFill>
                <a:latin typeface="Nunito Sans" pitchFamily="2" charset="77"/>
              </a:rPr>
              <a:t>shield </a:t>
            </a:r>
            <a:r>
              <a:rPr>
                <a:solidFill>
                  <a:srgbClr val="00325C"/>
                </a:solidFill>
                <a:latin typeface="Nunito Sans" pitchFamily="2" charset="77"/>
              </a:rPr>
              <a:t>| target, test, tell</a:t>
            </a:r>
          </a:p>
        </p:txBody>
      </p:sp>
      <p:sp>
        <p:nvSpPr>
          <p:cNvPr id="96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67"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68" name="Tell — communicating results"/>
          <p:cNvSpPr txBox="1">
            <a:spLocks noGrp="1"/>
          </p:cNvSpPr>
          <p:nvPr>
            <p:ph type="title"/>
          </p:nvPr>
        </p:nvSpPr>
        <p:spPr>
          <a:xfrm>
            <a:off x="1828800" y="2389163"/>
            <a:ext cx="14127480" cy="2035127"/>
          </a:xfrm>
          <a:prstGeom prst="rect">
            <a:avLst/>
          </a:prstGeom>
        </p:spPr>
        <p:txBody>
          <a:bodyPr>
            <a:normAutofit fontScale="90000"/>
          </a:bodyPr>
          <a:lstStyle>
            <a:lvl1pPr defTabSz="792479">
              <a:defRPr sz="6911"/>
            </a:lvl1pPr>
          </a:lstStyle>
          <a:p>
            <a:r>
              <a:rPr lang="en-US">
                <a:solidFill>
                  <a:srgbClr val="00325C"/>
                </a:solidFill>
                <a:latin typeface="Nunito Sans ExtraBold" pitchFamily="2" charset="77"/>
              </a:rPr>
              <a:t>The SHIELD team monitors and adjusts to deal with inevitable issues  </a:t>
            </a:r>
            <a:endParaRPr>
              <a:solidFill>
                <a:srgbClr val="00325C"/>
              </a:solidFill>
              <a:latin typeface="Nunito Sans ExtraBold" pitchFamily="2" charset="77"/>
            </a:endParaRPr>
          </a:p>
        </p:txBody>
      </p:sp>
      <p:sp>
        <p:nvSpPr>
          <p:cNvPr id="969"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15</a:t>
            </a:fld>
            <a:endParaRPr>
              <a:solidFill>
                <a:srgbClr val="00325C"/>
              </a:solidFill>
              <a:latin typeface="Nunito Sans" pitchFamily="2" charset="77"/>
            </a:endParaRPr>
          </a:p>
        </p:txBody>
      </p:sp>
      <p:sp>
        <p:nvSpPr>
          <p:cNvPr id="970" name="Results within 12 hours of sample collection, 6 hours on average.…"/>
          <p:cNvSpPr txBox="1">
            <a:spLocks noGrp="1"/>
          </p:cNvSpPr>
          <p:nvPr>
            <p:ph type="body" sz="half" idx="1"/>
          </p:nvPr>
        </p:nvSpPr>
        <p:spPr>
          <a:xfrm>
            <a:off x="1828800" y="5060853"/>
            <a:ext cx="10708948" cy="7521527"/>
          </a:xfrm>
          <a:prstGeom prst="rect">
            <a:avLst/>
          </a:prstGeom>
        </p:spPr>
        <p:txBody>
          <a:bodyPr>
            <a:normAutofit/>
          </a:bodyPr>
          <a:lstStyle/>
          <a:p>
            <a:pPr>
              <a:buSzPct val="100000"/>
            </a:pPr>
            <a:r>
              <a:rPr lang="en-US" sz="4000">
                <a:solidFill>
                  <a:srgbClr val="00325C"/>
                </a:solidFill>
                <a:latin typeface="Nunito Sans Light" pitchFamily="2" charset="77"/>
              </a:rPr>
              <a:t>A team of university researchers is devoted to analyzing data and adapting the strategy</a:t>
            </a:r>
          </a:p>
          <a:p>
            <a:pPr lvl="1">
              <a:spcBef>
                <a:spcPts val="0"/>
              </a:spcBef>
              <a:buSzPct val="100000"/>
            </a:pPr>
            <a:r>
              <a:rPr lang="en-US" sz="4000">
                <a:solidFill>
                  <a:srgbClr val="00325C"/>
                </a:solidFill>
                <a:latin typeface="Nunito Sans Light" pitchFamily="2" charset="77"/>
              </a:rPr>
              <a:t>Change testing frequency for certain cohorts</a:t>
            </a:r>
          </a:p>
          <a:p>
            <a:pPr lvl="1">
              <a:spcBef>
                <a:spcPts val="0"/>
              </a:spcBef>
              <a:buSzPct val="100000"/>
            </a:pPr>
            <a:r>
              <a:rPr lang="en-US" sz="4000">
                <a:solidFill>
                  <a:srgbClr val="00325C"/>
                </a:solidFill>
                <a:latin typeface="Nunito Sans Light" pitchFamily="2" charset="77"/>
              </a:rPr>
              <a:t>Change policies like increased distancing</a:t>
            </a:r>
          </a:p>
          <a:p>
            <a:pPr lvl="1">
              <a:spcBef>
                <a:spcPts val="0"/>
              </a:spcBef>
              <a:buSzPct val="100000"/>
            </a:pPr>
            <a:r>
              <a:rPr lang="en-US" sz="4000">
                <a:solidFill>
                  <a:srgbClr val="00325C"/>
                </a:solidFill>
                <a:latin typeface="Nunito Sans Light" pitchFamily="2" charset="77"/>
              </a:rPr>
              <a:t>Expand health education efforts</a:t>
            </a:r>
          </a:p>
          <a:p>
            <a:pPr lvl="1">
              <a:spcBef>
                <a:spcPts val="0"/>
              </a:spcBef>
              <a:buSzPct val="100000"/>
            </a:pPr>
            <a:r>
              <a:rPr lang="en-US" sz="4000">
                <a:solidFill>
                  <a:srgbClr val="00325C"/>
                </a:solidFill>
                <a:latin typeface="Nunito Sans Light" pitchFamily="2" charset="77"/>
              </a:rPr>
              <a:t>Discipline</a:t>
            </a:r>
          </a:p>
          <a:p>
            <a:pPr lvl="1">
              <a:spcBef>
                <a:spcPts val="0"/>
              </a:spcBef>
              <a:buSzPct val="100000"/>
            </a:pPr>
            <a:r>
              <a:rPr lang="en-US" sz="4000">
                <a:solidFill>
                  <a:srgbClr val="00325C"/>
                </a:solidFill>
                <a:latin typeface="Nunito Sans Light" pitchFamily="2" charset="77"/>
              </a:rPr>
              <a:t>Better aligns incentives </a:t>
            </a:r>
          </a:p>
          <a:p>
            <a:pPr>
              <a:spcBef>
                <a:spcPts val="2400"/>
              </a:spcBef>
              <a:buSzPct val="100000"/>
            </a:pPr>
            <a:r>
              <a:rPr lang="en-US" sz="4000">
                <a:solidFill>
                  <a:srgbClr val="00325C"/>
                </a:solidFill>
                <a:latin typeface="Nunito Sans Light" pitchFamily="2" charset="77"/>
              </a:rPr>
              <a:t>The team’s success is driven by their deep expertise with the virus and infectious disease modeling</a:t>
            </a:r>
          </a:p>
        </p:txBody>
      </p:sp>
      <p:pic>
        <p:nvPicPr>
          <p:cNvPr id="9" name="Picture 8">
            <a:extLst>
              <a:ext uri="{FF2B5EF4-FFF2-40B4-BE49-F238E27FC236}">
                <a16:creationId xmlns:a16="http://schemas.microsoft.com/office/drawing/2014/main" id="{E522747D-71B3-2D4A-85D0-FF8477F1EAEB}"/>
              </a:ext>
            </a:extLst>
          </p:cNvPr>
          <p:cNvPicPr>
            <a:picLocks noChangeAspect="1"/>
          </p:cNvPicPr>
          <p:nvPr/>
        </p:nvPicPr>
        <p:blipFill rotWithShape="1">
          <a:blip r:embed="rId3"/>
          <a:srcRect l="2486" r="2889"/>
          <a:stretch/>
        </p:blipFill>
        <p:spPr>
          <a:xfrm>
            <a:off x="15528760" y="3943511"/>
            <a:ext cx="7210307" cy="9319704"/>
          </a:xfrm>
          <a:prstGeom prst="rect">
            <a:avLst/>
          </a:prstGeom>
        </p:spPr>
      </p:pic>
      <p:sp>
        <p:nvSpPr>
          <p:cNvPr id="6" name="TextBox 5">
            <a:extLst>
              <a:ext uri="{FF2B5EF4-FFF2-40B4-BE49-F238E27FC236}">
                <a16:creationId xmlns:a16="http://schemas.microsoft.com/office/drawing/2014/main" id="{9A5EC9FD-6966-0846-98F7-E072F70F6075}"/>
              </a:ext>
            </a:extLst>
          </p:cNvPr>
          <p:cNvSpPr txBox="1"/>
          <p:nvPr/>
        </p:nvSpPr>
        <p:spPr>
          <a:xfrm>
            <a:off x="16599566" y="2801432"/>
            <a:ext cx="579325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a:ln>
                  <a:noFill/>
                </a:ln>
                <a:solidFill>
                  <a:srgbClr val="00325C"/>
                </a:solidFill>
                <a:effectLst/>
                <a:uFillTx/>
                <a:latin typeface="+mn-lt"/>
                <a:ea typeface="+mn-ea"/>
                <a:cs typeface="+mn-cs"/>
                <a:sym typeface="Proxima Nova"/>
              </a:rPr>
              <a:t>Decay of a virus spike is </a:t>
            </a:r>
          </a:p>
          <a:p>
            <a:pPr marL="0" marR="0" indent="0" algn="ctr"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a:ln>
                  <a:noFill/>
                </a:ln>
                <a:solidFill>
                  <a:srgbClr val="00325C"/>
                </a:solidFill>
                <a:effectLst/>
                <a:uFillTx/>
                <a:latin typeface="+mn-lt"/>
                <a:ea typeface="+mn-ea"/>
                <a:cs typeface="+mn-cs"/>
                <a:sym typeface="Proxima Nova"/>
              </a:rPr>
              <a:t>around a month</a:t>
            </a:r>
          </a:p>
        </p:txBody>
      </p:sp>
    </p:spTree>
    <p:extLst>
      <p:ext uri="{BB962C8B-B14F-4D97-AF65-F5344CB8AC3E}">
        <p14:creationId xmlns:p14="http://schemas.microsoft.com/office/powerpoint/2010/main" val="333629141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An unprecedented pandemic requires an extraordinary response"/>
          <p:cNvSpPr txBox="1">
            <a:spLocks noGrp="1"/>
          </p:cNvSpPr>
          <p:nvPr>
            <p:ph type="title"/>
          </p:nvPr>
        </p:nvSpPr>
        <p:spPr>
          <a:xfrm>
            <a:off x="1154642" y="4414715"/>
            <a:ext cx="22086358" cy="5486401"/>
          </a:xfrm>
          <a:prstGeom prst="rect">
            <a:avLst/>
          </a:prstGeom>
        </p:spPr>
        <p:txBody>
          <a:bodyPr anchor="ctr">
            <a:normAutofit/>
          </a:bodyPr>
          <a:lstStyle/>
          <a:p>
            <a:pPr algn="ctr" defTabSz="462280">
              <a:defRPr sz="10416" spc="-416"/>
            </a:pPr>
            <a:r>
              <a:rPr lang="en-US" sz="9600">
                <a:latin typeface="Nunito Sans ExtraBold" pitchFamily="2" charset="77"/>
              </a:rPr>
              <a:t>Expanding our impact —</a:t>
            </a:r>
            <a:br>
              <a:rPr lang="en-US" sz="9600">
                <a:latin typeface="Nunito Sans ExtraBold" pitchFamily="2" charset="77"/>
              </a:rPr>
            </a:br>
            <a:r>
              <a:rPr lang="en-US" sz="9600">
                <a:solidFill>
                  <a:srgbClr val="0DAAFF"/>
                </a:solidFill>
                <a:latin typeface="Nunito Sans ExtraBold" pitchFamily="2" charset="77"/>
              </a:rPr>
              <a:t>shield Illinois and shield t3</a:t>
            </a:r>
            <a:endParaRPr sz="9600">
              <a:solidFill>
                <a:srgbClr val="0DAAFF"/>
              </a:solidFill>
              <a:latin typeface="Nunito Sans ExtraBold" pitchFamily="2" charset="77"/>
            </a:endParaRPr>
          </a:p>
        </p:txBody>
      </p:sp>
      <p:sp>
        <p:nvSpPr>
          <p:cNvPr id="847" name="shield t3 | target, test, tell"/>
          <p:cNvSpPr txBox="1">
            <a:spLocks noGrp="1"/>
          </p:cNvSpPr>
          <p:nvPr>
            <p:ph type="body" idx="21"/>
          </p:nvPr>
        </p:nvSpPr>
        <p:spPr>
          <a:prstGeom prst="rect">
            <a:avLst/>
          </a:prstGeom>
        </p:spPr>
        <p:txBody>
          <a:bodyPr/>
          <a:lstStyle/>
          <a:p>
            <a:r>
              <a:rPr b="1">
                <a:latin typeface="Nunito Sans" pitchFamily="2" charset="77"/>
              </a:rPr>
              <a:t>shield </a:t>
            </a:r>
            <a:r>
              <a:rPr>
                <a:latin typeface="Nunito Sans" pitchFamily="2" charset="77"/>
              </a:rPr>
              <a:t>| target, test, tell</a:t>
            </a:r>
          </a:p>
        </p:txBody>
      </p:sp>
      <p:sp>
        <p:nvSpPr>
          <p:cNvPr id="848"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latin typeface="Nunito Sans" pitchFamily="2" charset="77"/>
              </a:rPr>
              <a:t>16</a:t>
            </a:fld>
            <a:endParaRPr>
              <a:latin typeface="Nunito Sans" pitchFamily="2" charset="77"/>
            </a:endParaRPr>
          </a:p>
        </p:txBody>
      </p:sp>
    </p:spTree>
    <p:extLst>
      <p:ext uri="{BB962C8B-B14F-4D97-AF65-F5344CB8AC3E}">
        <p14:creationId xmlns:p14="http://schemas.microsoft.com/office/powerpoint/2010/main" val="189316708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FCBE73-1C3E-514E-86F0-ACA598766C2C}"/>
              </a:ext>
            </a:extLst>
          </p:cNvPr>
          <p:cNvPicPr>
            <a:picLocks noChangeAspect="1"/>
          </p:cNvPicPr>
          <p:nvPr/>
        </p:nvPicPr>
        <p:blipFill rotWithShape="1">
          <a:blip r:embed="rId3"/>
          <a:srcRect l="15013" t="9077" b="4429"/>
          <a:stretch/>
        </p:blipFill>
        <p:spPr>
          <a:xfrm>
            <a:off x="15307055" y="4553712"/>
            <a:ext cx="8079233" cy="9162288"/>
          </a:xfrm>
          <a:prstGeom prst="rect">
            <a:avLst/>
          </a:prstGeom>
        </p:spPr>
      </p:pic>
      <p:pic>
        <p:nvPicPr>
          <p:cNvPr id="19" name="Picture 18">
            <a:extLst>
              <a:ext uri="{FF2B5EF4-FFF2-40B4-BE49-F238E27FC236}">
                <a16:creationId xmlns:a16="http://schemas.microsoft.com/office/drawing/2014/main" id="{212008EC-3698-4C4D-8108-29E1ECF9E1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26196" y="4942034"/>
            <a:ext cx="393192" cy="459834"/>
          </a:xfrm>
          <a:prstGeom prst="rect">
            <a:avLst/>
          </a:prstGeom>
        </p:spPr>
      </p:pic>
      <p:pic>
        <p:nvPicPr>
          <p:cNvPr id="20" name="Picture 19">
            <a:extLst>
              <a:ext uri="{FF2B5EF4-FFF2-40B4-BE49-F238E27FC236}">
                <a16:creationId xmlns:a16="http://schemas.microsoft.com/office/drawing/2014/main" id="{4FF0A203-B34C-1C4F-B86A-3AE007D2E3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63940" y="5472386"/>
            <a:ext cx="393192" cy="459834"/>
          </a:xfrm>
          <a:prstGeom prst="rect">
            <a:avLst/>
          </a:prstGeom>
        </p:spPr>
      </p:pic>
      <p:pic>
        <p:nvPicPr>
          <p:cNvPr id="21" name="Picture 20">
            <a:extLst>
              <a:ext uri="{FF2B5EF4-FFF2-40B4-BE49-F238E27FC236}">
                <a16:creationId xmlns:a16="http://schemas.microsoft.com/office/drawing/2014/main" id="{DFF47B48-D07A-4E41-BBD2-8A9E6F5B6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9156" y="5234642"/>
            <a:ext cx="393192" cy="459834"/>
          </a:xfrm>
          <a:prstGeom prst="rect">
            <a:avLst/>
          </a:prstGeom>
        </p:spPr>
      </p:pic>
      <p:pic>
        <p:nvPicPr>
          <p:cNvPr id="22" name="Picture 21">
            <a:extLst>
              <a:ext uri="{FF2B5EF4-FFF2-40B4-BE49-F238E27FC236}">
                <a16:creationId xmlns:a16="http://schemas.microsoft.com/office/drawing/2014/main" id="{CEAEFF4D-B334-8347-8F3C-2DB97CB56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33204" y="5252930"/>
            <a:ext cx="393192" cy="459834"/>
          </a:xfrm>
          <a:prstGeom prst="rect">
            <a:avLst/>
          </a:prstGeom>
        </p:spPr>
      </p:pic>
      <p:pic>
        <p:nvPicPr>
          <p:cNvPr id="23" name="Picture 22">
            <a:extLst>
              <a:ext uri="{FF2B5EF4-FFF2-40B4-BE49-F238E27FC236}">
                <a16:creationId xmlns:a16="http://schemas.microsoft.com/office/drawing/2014/main" id="{6F41DECF-9B11-424C-AA78-04B8A551C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77172" y="5673554"/>
            <a:ext cx="393192" cy="459834"/>
          </a:xfrm>
          <a:prstGeom prst="rect">
            <a:avLst/>
          </a:prstGeom>
        </p:spPr>
      </p:pic>
      <p:pic>
        <p:nvPicPr>
          <p:cNvPr id="24" name="Picture 23">
            <a:extLst>
              <a:ext uri="{FF2B5EF4-FFF2-40B4-BE49-F238E27FC236}">
                <a16:creationId xmlns:a16="http://schemas.microsoft.com/office/drawing/2014/main" id="{6481CA9C-1310-AA42-AD6B-954B601CDD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7796" y="5710130"/>
            <a:ext cx="393192" cy="459834"/>
          </a:xfrm>
          <a:prstGeom prst="rect">
            <a:avLst/>
          </a:prstGeom>
        </p:spPr>
      </p:pic>
      <p:pic>
        <p:nvPicPr>
          <p:cNvPr id="25" name="Picture 24">
            <a:extLst>
              <a:ext uri="{FF2B5EF4-FFF2-40B4-BE49-F238E27FC236}">
                <a16:creationId xmlns:a16="http://schemas.microsoft.com/office/drawing/2014/main" id="{8F78444C-638C-B547-BCE4-D7865C76D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4916" y="5911298"/>
            <a:ext cx="393192" cy="459834"/>
          </a:xfrm>
          <a:prstGeom prst="rect">
            <a:avLst/>
          </a:prstGeom>
        </p:spPr>
      </p:pic>
      <p:pic>
        <p:nvPicPr>
          <p:cNvPr id="26" name="Picture 25">
            <a:extLst>
              <a:ext uri="{FF2B5EF4-FFF2-40B4-BE49-F238E27FC236}">
                <a16:creationId xmlns:a16="http://schemas.microsoft.com/office/drawing/2014/main" id="{6BD1212C-DA2B-9044-8D3C-FEB47BC98F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12964" y="7484066"/>
            <a:ext cx="393192" cy="459834"/>
          </a:xfrm>
          <a:prstGeom prst="rect">
            <a:avLst/>
          </a:prstGeom>
        </p:spPr>
      </p:pic>
      <p:pic>
        <p:nvPicPr>
          <p:cNvPr id="27" name="Picture 26">
            <a:extLst>
              <a:ext uri="{FF2B5EF4-FFF2-40B4-BE49-F238E27FC236}">
                <a16:creationId xmlns:a16="http://schemas.microsoft.com/office/drawing/2014/main" id="{5B67EA95-7001-A14F-9D3B-6B3990F9A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98180" y="7941266"/>
            <a:ext cx="393192" cy="459834"/>
          </a:xfrm>
          <a:prstGeom prst="rect">
            <a:avLst/>
          </a:prstGeom>
        </p:spPr>
      </p:pic>
      <p:pic>
        <p:nvPicPr>
          <p:cNvPr id="28" name="Picture 27">
            <a:extLst>
              <a:ext uri="{FF2B5EF4-FFF2-40B4-BE49-F238E27FC236}">
                <a16:creationId xmlns:a16="http://schemas.microsoft.com/office/drawing/2014/main" id="{2B7083FB-032E-9143-B822-DD7B04B161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11412" y="8124146"/>
            <a:ext cx="393192" cy="459834"/>
          </a:xfrm>
          <a:prstGeom prst="rect">
            <a:avLst/>
          </a:prstGeom>
        </p:spPr>
      </p:pic>
      <p:pic>
        <p:nvPicPr>
          <p:cNvPr id="29" name="Picture 28">
            <a:extLst>
              <a:ext uri="{FF2B5EF4-FFF2-40B4-BE49-F238E27FC236}">
                <a16:creationId xmlns:a16="http://schemas.microsoft.com/office/drawing/2014/main" id="{1F6031D9-B897-AA4F-A16D-EF5BF35A4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98180" y="8659111"/>
            <a:ext cx="393192" cy="459834"/>
          </a:xfrm>
          <a:prstGeom prst="rect">
            <a:avLst/>
          </a:prstGeom>
        </p:spPr>
      </p:pic>
      <p:pic>
        <p:nvPicPr>
          <p:cNvPr id="30" name="Picture 29">
            <a:extLst>
              <a:ext uri="{FF2B5EF4-FFF2-40B4-BE49-F238E27FC236}">
                <a16:creationId xmlns:a16="http://schemas.microsoft.com/office/drawing/2014/main" id="{FCC8E45C-2F26-CD4C-AB7E-413829EC54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02068" y="8823703"/>
            <a:ext cx="393192" cy="459834"/>
          </a:xfrm>
          <a:prstGeom prst="rect">
            <a:avLst/>
          </a:prstGeom>
        </p:spPr>
      </p:pic>
      <p:pic>
        <p:nvPicPr>
          <p:cNvPr id="31" name="Picture 30">
            <a:extLst>
              <a:ext uri="{FF2B5EF4-FFF2-40B4-BE49-F238E27FC236}">
                <a16:creationId xmlns:a16="http://schemas.microsoft.com/office/drawing/2014/main" id="{11581AB3-E187-4F49-AA1F-4F3D4FD3C4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23860" y="10853671"/>
            <a:ext cx="393192" cy="459834"/>
          </a:xfrm>
          <a:prstGeom prst="rect">
            <a:avLst/>
          </a:prstGeom>
        </p:spPr>
      </p:pic>
      <p:sp>
        <p:nvSpPr>
          <p:cNvPr id="855" name="shield t3 | target, test, tell"/>
          <p:cNvSpPr txBox="1">
            <a:spLocks noGrp="1"/>
          </p:cNvSpPr>
          <p:nvPr>
            <p:ph type="body" idx="21"/>
          </p:nvPr>
        </p:nvSpPr>
        <p:spPr>
          <a:prstGeom prst="rect">
            <a:avLst/>
          </a:prstGeom>
        </p:spPr>
        <p:txBody>
          <a:bodyPr/>
          <a:lstStyle/>
          <a:p>
            <a:r>
              <a:rPr b="1">
                <a:solidFill>
                  <a:srgbClr val="00325C"/>
                </a:solidFill>
                <a:latin typeface="Nunito Sans" pitchFamily="2" charset="77"/>
              </a:rPr>
              <a:t>shield </a:t>
            </a:r>
            <a:r>
              <a:rPr>
                <a:solidFill>
                  <a:srgbClr val="00325C"/>
                </a:solidFill>
                <a:latin typeface="Nunito Sans" pitchFamily="2" charset="77"/>
              </a:rPr>
              <a:t>| target, test, tell</a:t>
            </a:r>
          </a:p>
        </p:txBody>
      </p:sp>
      <p:sp>
        <p:nvSpPr>
          <p:cNvPr id="857"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17</a:t>
            </a:fld>
            <a:endParaRPr>
              <a:solidFill>
                <a:srgbClr val="00325C"/>
              </a:solidFill>
              <a:latin typeface="Nunito Sans" pitchFamily="2" charset="77"/>
            </a:endParaRPr>
          </a:p>
        </p:txBody>
      </p:sp>
      <p:sp>
        <p:nvSpPr>
          <p:cNvPr id="15" name="Tell — communicating results">
            <a:extLst>
              <a:ext uri="{FF2B5EF4-FFF2-40B4-BE49-F238E27FC236}">
                <a16:creationId xmlns:a16="http://schemas.microsoft.com/office/drawing/2014/main" id="{7977CDA5-78A0-9E4B-858F-6CBB76D40345}"/>
              </a:ext>
            </a:extLst>
          </p:cNvPr>
          <p:cNvSpPr txBox="1">
            <a:spLocks noGrp="1"/>
          </p:cNvSpPr>
          <p:nvPr>
            <p:ph type="title"/>
          </p:nvPr>
        </p:nvSpPr>
        <p:spPr>
          <a:xfrm>
            <a:off x="1828799" y="2389163"/>
            <a:ext cx="20408335" cy="2035127"/>
          </a:xfrm>
          <a:prstGeom prst="rect">
            <a:avLst/>
          </a:prstGeom>
        </p:spPr>
        <p:txBody>
          <a:bodyPr>
            <a:normAutofit/>
          </a:bodyPr>
          <a:lstStyle>
            <a:lvl1pPr defTabSz="792479">
              <a:defRPr sz="6911"/>
            </a:lvl1pPr>
          </a:lstStyle>
          <a:p>
            <a:r>
              <a:rPr lang="en-US">
                <a:solidFill>
                  <a:srgbClr val="0DAAFF"/>
                </a:solidFill>
                <a:latin typeface="Nunito Sans ExtraBold" pitchFamily="2" charset="77"/>
              </a:rPr>
              <a:t>Shield Illinois </a:t>
            </a:r>
            <a:r>
              <a:rPr lang="en-US">
                <a:solidFill>
                  <a:srgbClr val="00325C"/>
                </a:solidFill>
                <a:latin typeface="Nunito Sans ExtraBold" pitchFamily="2" charset="77"/>
              </a:rPr>
              <a:t>— supporting the state to deploy a testing network</a:t>
            </a:r>
            <a:endParaRPr>
              <a:solidFill>
                <a:srgbClr val="00325C"/>
              </a:solidFill>
              <a:latin typeface="Nunito Sans ExtraBold" pitchFamily="2" charset="77"/>
            </a:endParaRPr>
          </a:p>
        </p:txBody>
      </p:sp>
      <p:sp>
        <p:nvSpPr>
          <p:cNvPr id="16" name="Results within 12 hours of sample collection, 6 hours on average.…">
            <a:extLst>
              <a:ext uri="{FF2B5EF4-FFF2-40B4-BE49-F238E27FC236}">
                <a16:creationId xmlns:a16="http://schemas.microsoft.com/office/drawing/2014/main" id="{27A6A770-FB92-0748-AF72-ABE641BF300C}"/>
              </a:ext>
            </a:extLst>
          </p:cNvPr>
          <p:cNvSpPr txBox="1">
            <a:spLocks noGrp="1"/>
          </p:cNvSpPr>
          <p:nvPr>
            <p:ph type="body" sz="half" idx="1"/>
          </p:nvPr>
        </p:nvSpPr>
        <p:spPr>
          <a:xfrm>
            <a:off x="1828800" y="4822873"/>
            <a:ext cx="12359148" cy="7521527"/>
          </a:xfrm>
          <a:prstGeom prst="rect">
            <a:avLst/>
          </a:prstGeom>
        </p:spPr>
        <p:txBody>
          <a:bodyPr>
            <a:normAutofit/>
          </a:bodyPr>
          <a:lstStyle/>
          <a:p>
            <a:pPr marL="0" indent="0">
              <a:buSzPct val="100000"/>
              <a:buNone/>
            </a:pPr>
            <a:r>
              <a:rPr lang="en-US">
                <a:solidFill>
                  <a:srgbClr val="00325C"/>
                </a:solidFill>
                <a:latin typeface="Nunito Sans Light" pitchFamily="2" charset="77"/>
              </a:rPr>
              <a:t>After our successful UIUC pilot, we are deploying labs to state-wide testing locations to reduce the overall rate of infection statewide</a:t>
            </a:r>
          </a:p>
          <a:p>
            <a:pPr marL="571500" indent="-571500">
              <a:spcBef>
                <a:spcPts val="1200"/>
              </a:spcBef>
              <a:buSzPct val="100000"/>
              <a:buFont typeface="Arial" panose="020B0604020202020204" pitchFamily="34" charset="0"/>
              <a:buChar char="•"/>
            </a:pPr>
            <a:r>
              <a:rPr lang="en-US">
                <a:solidFill>
                  <a:srgbClr val="00325C"/>
                </a:solidFill>
                <a:latin typeface="Nunito Sans Light" pitchFamily="2" charset="77"/>
              </a:rPr>
              <a:t>Labs are located near high-population areas to increase access</a:t>
            </a:r>
          </a:p>
          <a:p>
            <a:pPr marL="571500" indent="-571500">
              <a:spcBef>
                <a:spcPts val="1200"/>
              </a:spcBef>
              <a:buSzPct val="100000"/>
              <a:buFont typeface="Arial" panose="020B0604020202020204" pitchFamily="34" charset="0"/>
              <a:buChar char="•"/>
            </a:pPr>
            <a:r>
              <a:rPr lang="en-US">
                <a:solidFill>
                  <a:srgbClr val="00325C"/>
                </a:solidFill>
                <a:latin typeface="Nunito Sans Light" pitchFamily="2" charset="77"/>
              </a:rPr>
              <a:t>Locations are selected based on logistical factors like ease of transportation</a:t>
            </a:r>
          </a:p>
          <a:p>
            <a:pPr marL="571500" indent="-571500">
              <a:spcBef>
                <a:spcPts val="1200"/>
              </a:spcBef>
              <a:buSzPct val="100000"/>
              <a:buFont typeface="Arial" panose="020B0604020202020204" pitchFamily="34" charset="0"/>
              <a:buChar char="•"/>
            </a:pPr>
            <a:r>
              <a:rPr lang="en-US">
                <a:solidFill>
                  <a:srgbClr val="00325C"/>
                </a:solidFill>
                <a:latin typeface="Nunito Sans Light" pitchFamily="2" charset="77"/>
              </a:rPr>
              <a:t>This is a public + private partnership leveraging public university facilities to stand up labs</a:t>
            </a:r>
          </a:p>
          <a:p>
            <a:pPr marL="571500" indent="-571500">
              <a:spcBef>
                <a:spcPts val="1200"/>
              </a:spcBef>
              <a:buSzPct val="100000"/>
              <a:buFont typeface="Arial" panose="020B0604020202020204" pitchFamily="34" charset="0"/>
              <a:buChar char="•"/>
            </a:pPr>
            <a:r>
              <a:rPr lang="en-US">
                <a:solidFill>
                  <a:srgbClr val="00325C"/>
                </a:solidFill>
                <a:latin typeface="Nunito Sans Light" pitchFamily="2" charset="77"/>
              </a:rPr>
              <a:t>Labs must be CLIA certified and able to process tests at anticipated capacity</a:t>
            </a:r>
          </a:p>
        </p:txBody>
      </p:sp>
    </p:spTree>
    <p:extLst>
      <p:ext uri="{BB962C8B-B14F-4D97-AF65-F5344CB8AC3E}">
        <p14:creationId xmlns:p14="http://schemas.microsoft.com/office/powerpoint/2010/main" val="359669859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1012" name="We have a successful track record that is growing everyday"/>
          <p:cNvSpPr txBox="1">
            <a:spLocks noGrp="1"/>
          </p:cNvSpPr>
          <p:nvPr>
            <p:ph type="title"/>
          </p:nvPr>
        </p:nvSpPr>
        <p:spPr>
          <a:xfrm>
            <a:off x="1828801" y="2389163"/>
            <a:ext cx="20408334" cy="2433711"/>
          </a:xfrm>
          <a:prstGeom prst="rect">
            <a:avLst/>
          </a:prstGeom>
        </p:spPr>
        <p:txBody>
          <a:bodyPr>
            <a:normAutofit/>
          </a:bodyPr>
          <a:lstStyle>
            <a:lvl1pPr defTabSz="668655">
              <a:defRPr sz="5832"/>
            </a:lvl1pPr>
          </a:lstStyle>
          <a:p>
            <a:r>
              <a:rPr lang="en-US">
                <a:solidFill>
                  <a:srgbClr val="0DAAFF"/>
                </a:solidFill>
                <a:latin typeface="Nunito Sans ExtraBold" pitchFamily="2" charset="77"/>
              </a:rPr>
              <a:t>Shield T3 </a:t>
            </a:r>
            <a:r>
              <a:rPr lang="en-US">
                <a:solidFill>
                  <a:srgbClr val="00325C"/>
                </a:solidFill>
                <a:latin typeface="Nunito Sans ExtraBold" pitchFamily="2" charset="77"/>
              </a:rPr>
              <a:t>— deploying a testing network across the us and abroad</a:t>
            </a:r>
            <a:endParaRPr>
              <a:solidFill>
                <a:srgbClr val="00325C"/>
              </a:solidFill>
              <a:latin typeface="Nunito Sans ExtraBold" pitchFamily="2" charset="77"/>
            </a:endParaRPr>
          </a:p>
        </p:txBody>
      </p:sp>
      <p:sp>
        <p:nvSpPr>
          <p:cNvPr id="101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18</a:t>
            </a:fld>
            <a:endParaRPr>
              <a:solidFill>
                <a:srgbClr val="00325C"/>
              </a:solidFill>
              <a:latin typeface="Nunito Sans" pitchFamily="2" charset="77"/>
            </a:endParaRPr>
          </a:p>
        </p:txBody>
      </p:sp>
      <p:sp>
        <p:nvSpPr>
          <p:cNvPr id="101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41" name="TextBox 40">
            <a:extLst>
              <a:ext uri="{FF2B5EF4-FFF2-40B4-BE49-F238E27FC236}">
                <a16:creationId xmlns:a16="http://schemas.microsoft.com/office/drawing/2014/main" id="{84039F19-CBCB-7A40-9A1D-701C26C7E65D}"/>
              </a:ext>
            </a:extLst>
          </p:cNvPr>
          <p:cNvSpPr txBox="1"/>
          <p:nvPr/>
        </p:nvSpPr>
        <p:spPr>
          <a:xfrm>
            <a:off x="20215346" y="6651622"/>
            <a:ext cx="595914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600" i="0" u="none" strike="noStrike" cap="none" spc="0" normalizeH="0" baseline="0">
                <a:ln>
                  <a:noFill/>
                </a:ln>
                <a:solidFill>
                  <a:srgbClr val="00325C"/>
                </a:solidFill>
                <a:effectLst/>
                <a:uFillTx/>
                <a:latin typeface="Nunito Sans" pitchFamily="2" charset="77"/>
                <a:sym typeface="Proxima Nova"/>
              </a:rPr>
              <a:t>Services</a:t>
            </a:r>
          </a:p>
        </p:txBody>
      </p:sp>
      <p:sp>
        <p:nvSpPr>
          <p:cNvPr id="44" name="TextBox 43">
            <a:extLst>
              <a:ext uri="{FF2B5EF4-FFF2-40B4-BE49-F238E27FC236}">
                <a16:creationId xmlns:a16="http://schemas.microsoft.com/office/drawing/2014/main" id="{5EAC5708-ADBD-5640-950A-0CAEC20BEF93}"/>
              </a:ext>
            </a:extLst>
          </p:cNvPr>
          <p:cNvSpPr txBox="1"/>
          <p:nvPr/>
        </p:nvSpPr>
        <p:spPr>
          <a:xfrm>
            <a:off x="18219775" y="7382225"/>
            <a:ext cx="5910091"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en-US" sz="3200" b="0">
                <a:solidFill>
                  <a:srgbClr val="00325C"/>
                </a:solidFill>
                <a:latin typeface="Nunito Sans" pitchFamily="2" charset="77"/>
              </a:rPr>
              <a:t>Consult with customer owned and operated labs (mostly other universities and foreign entities)</a:t>
            </a:r>
          </a:p>
          <a:p>
            <a:pPr marL="457200" indent="-457200" algn="l">
              <a:buFont typeface="Arial" panose="020B0604020202020204" pitchFamily="34" charset="0"/>
              <a:buChar char="•"/>
            </a:pPr>
            <a:r>
              <a:rPr lang="en-US" sz="3200" b="0">
                <a:solidFill>
                  <a:srgbClr val="00325C"/>
                </a:solidFill>
                <a:latin typeface="Nunito Sans" pitchFamily="2" charset="77"/>
              </a:rPr>
              <a:t>Share set-up and operational knowledge to run the SHIELD T3 test</a:t>
            </a:r>
          </a:p>
        </p:txBody>
      </p:sp>
      <p:pic>
        <p:nvPicPr>
          <p:cNvPr id="48" name="Picture 47">
            <a:extLst>
              <a:ext uri="{FF2B5EF4-FFF2-40B4-BE49-F238E27FC236}">
                <a16:creationId xmlns:a16="http://schemas.microsoft.com/office/drawing/2014/main" id="{0483DDC7-4C35-D643-A8BF-A9598894C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8407" y="4957847"/>
            <a:ext cx="1264295" cy="1478580"/>
          </a:xfrm>
          <a:prstGeom prst="rect">
            <a:avLst/>
          </a:prstGeom>
        </p:spPr>
      </p:pic>
      <p:sp>
        <p:nvSpPr>
          <p:cNvPr id="15" name="TextBox 14">
            <a:extLst>
              <a:ext uri="{FF2B5EF4-FFF2-40B4-BE49-F238E27FC236}">
                <a16:creationId xmlns:a16="http://schemas.microsoft.com/office/drawing/2014/main" id="{16B91335-CA48-6540-9B68-201ACD8E5F08}"/>
              </a:ext>
            </a:extLst>
          </p:cNvPr>
          <p:cNvSpPr txBox="1"/>
          <p:nvPr/>
        </p:nvSpPr>
        <p:spPr>
          <a:xfrm>
            <a:off x="651536" y="6518847"/>
            <a:ext cx="450641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600">
                <a:solidFill>
                  <a:srgbClr val="00325C"/>
                </a:solidFill>
                <a:latin typeface="Nunito Sans" pitchFamily="2" charset="77"/>
              </a:rPr>
              <a:t>Mobile Labs</a:t>
            </a:r>
          </a:p>
        </p:txBody>
      </p:sp>
      <p:sp>
        <p:nvSpPr>
          <p:cNvPr id="16" name="TextBox 15">
            <a:extLst>
              <a:ext uri="{FF2B5EF4-FFF2-40B4-BE49-F238E27FC236}">
                <a16:creationId xmlns:a16="http://schemas.microsoft.com/office/drawing/2014/main" id="{61F59D99-1534-AF4E-8A7B-DDDF106208D0}"/>
              </a:ext>
            </a:extLst>
          </p:cNvPr>
          <p:cNvSpPr txBox="1"/>
          <p:nvPr/>
        </p:nvSpPr>
        <p:spPr>
          <a:xfrm>
            <a:off x="711508" y="7495169"/>
            <a:ext cx="5246010"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en-US" sz="3200" b="0">
                <a:solidFill>
                  <a:srgbClr val="00325C"/>
                </a:solidFill>
                <a:latin typeface="Nunito Sans" pitchFamily="2" charset="77"/>
              </a:rPr>
              <a:t>Trailers with fully equipped labs</a:t>
            </a:r>
          </a:p>
          <a:p>
            <a:pPr marL="457200" indent="-457200" algn="l">
              <a:buFont typeface="Arial" panose="020B0604020202020204" pitchFamily="34" charset="0"/>
              <a:buChar char="•"/>
            </a:pPr>
            <a:r>
              <a:rPr lang="en-US" sz="3200" b="0">
                <a:solidFill>
                  <a:srgbClr val="00325C"/>
                </a:solidFill>
                <a:latin typeface="Nunito Sans" pitchFamily="2" charset="77"/>
              </a:rPr>
              <a:t>10,000 test/day capacity</a:t>
            </a:r>
          </a:p>
          <a:p>
            <a:pPr marL="457200" indent="-457200" algn="l">
              <a:buFont typeface="Arial" panose="020B0604020202020204" pitchFamily="34" charset="0"/>
              <a:buChar char="•"/>
            </a:pPr>
            <a:r>
              <a:rPr lang="en-US" sz="3200" b="0">
                <a:solidFill>
                  <a:srgbClr val="00325C"/>
                </a:solidFill>
                <a:latin typeface="Nunito Sans" pitchFamily="2" charset="77"/>
              </a:rPr>
              <a:t>Operated and staffed by SHIELD T3</a:t>
            </a:r>
          </a:p>
          <a:p>
            <a:pPr marL="457200" indent="-457200" algn="l">
              <a:buFont typeface="Arial" panose="020B0604020202020204" pitchFamily="34" charset="0"/>
              <a:buChar char="•"/>
            </a:pPr>
            <a:r>
              <a:rPr lang="en-US" sz="3200" b="0">
                <a:solidFill>
                  <a:srgbClr val="00325C"/>
                </a:solidFill>
                <a:latin typeface="Nunito Sans" pitchFamily="2" charset="77"/>
              </a:rPr>
              <a:t>Samples collected by the customer</a:t>
            </a:r>
          </a:p>
        </p:txBody>
      </p:sp>
      <p:pic>
        <p:nvPicPr>
          <p:cNvPr id="55" name="Picture 54">
            <a:extLst>
              <a:ext uri="{FF2B5EF4-FFF2-40B4-BE49-F238E27FC236}">
                <a16:creationId xmlns:a16="http://schemas.microsoft.com/office/drawing/2014/main" id="{89466C71-B7F4-3141-B72C-7DF4FE873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261" y="4685093"/>
            <a:ext cx="12174691" cy="7494261"/>
          </a:xfrm>
          <a:prstGeom prst="rect">
            <a:avLst/>
          </a:prstGeom>
        </p:spPr>
      </p:pic>
      <p:pic>
        <p:nvPicPr>
          <p:cNvPr id="66" name="Picture 65">
            <a:extLst>
              <a:ext uri="{FF2B5EF4-FFF2-40B4-BE49-F238E27FC236}">
                <a16:creationId xmlns:a16="http://schemas.microsoft.com/office/drawing/2014/main" id="{08F4C0E9-BB7C-494C-9DBE-96A5403E45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95618" y="7307464"/>
            <a:ext cx="368310" cy="430735"/>
          </a:xfrm>
          <a:prstGeom prst="rect">
            <a:avLst/>
          </a:prstGeom>
        </p:spPr>
      </p:pic>
      <p:pic>
        <p:nvPicPr>
          <p:cNvPr id="67" name="Picture 66">
            <a:extLst>
              <a:ext uri="{FF2B5EF4-FFF2-40B4-BE49-F238E27FC236}">
                <a16:creationId xmlns:a16="http://schemas.microsoft.com/office/drawing/2014/main" id="{2C91D74A-DE79-E941-8D43-54B945DE93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07534" y="7782637"/>
            <a:ext cx="368310" cy="430735"/>
          </a:xfrm>
          <a:prstGeom prst="rect">
            <a:avLst/>
          </a:prstGeom>
        </p:spPr>
      </p:pic>
      <p:pic>
        <p:nvPicPr>
          <p:cNvPr id="68" name="Picture 67">
            <a:extLst>
              <a:ext uri="{FF2B5EF4-FFF2-40B4-BE49-F238E27FC236}">
                <a16:creationId xmlns:a16="http://schemas.microsoft.com/office/drawing/2014/main" id="{9E3D717F-57B1-0D41-8357-52BCB7CD75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07534" y="7330577"/>
            <a:ext cx="368310" cy="430735"/>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9FAA8E79-9F84-744B-A57F-2F84D4A9A4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7690" y="6929591"/>
            <a:ext cx="1721194" cy="511907"/>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3C85578D-1615-9A47-B8D4-08DFD7BF70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7512" y="8960560"/>
            <a:ext cx="1721194" cy="511907"/>
          </a:xfrm>
          <a:prstGeom prst="rect">
            <a:avLst/>
          </a:prstGeom>
        </p:spPr>
      </p:pic>
      <p:pic>
        <p:nvPicPr>
          <p:cNvPr id="70" name="Picture 69">
            <a:extLst>
              <a:ext uri="{FF2B5EF4-FFF2-40B4-BE49-F238E27FC236}">
                <a16:creationId xmlns:a16="http://schemas.microsoft.com/office/drawing/2014/main" id="{69D05DB4-CA2B-2242-846A-CCA6EDB724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5985" y="8432224"/>
            <a:ext cx="368310" cy="430735"/>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2A625A7E-7C9D-EC4A-BCFA-81926F6A49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1769" y="6892342"/>
            <a:ext cx="1721194" cy="511907"/>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BA695B9F-BD52-1748-8864-DE5522083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68700" y="7581748"/>
            <a:ext cx="1721194" cy="511907"/>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B5279816-461D-E241-A0DA-D1BB6852A4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0337" y="5142606"/>
            <a:ext cx="3288812" cy="978139"/>
          </a:xfrm>
          <a:prstGeom prst="rect">
            <a:avLst/>
          </a:prstGeom>
        </p:spPr>
      </p:pic>
      <p:sp>
        <p:nvSpPr>
          <p:cNvPr id="35" name="shield t3 | target, test, tell">
            <a:extLst>
              <a:ext uri="{FF2B5EF4-FFF2-40B4-BE49-F238E27FC236}">
                <a16:creationId xmlns:a16="http://schemas.microsoft.com/office/drawing/2014/main" id="{D44F7898-4CB6-ED4A-B06D-CA1905CEDB73}"/>
              </a:ext>
            </a:extLst>
          </p:cNvPr>
          <p:cNvSpPr txBox="1">
            <a:spLocks/>
          </p:cNvSpPr>
          <p:nvPr/>
        </p:nvSpPr>
        <p:spPr>
          <a:xfrm>
            <a:off x="1828800" y="1295400"/>
            <a:ext cx="8689827" cy="4572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chor="ctr">
            <a:normAutofit/>
          </a:bodyPr>
          <a:lstStyle>
            <a:lvl1pPr marL="0" marR="0" indent="0" algn="l" defTabSz="825500" rtl="0" latinLnBrk="0">
              <a:lnSpc>
                <a:spcPct val="100000"/>
              </a:lnSpc>
              <a:spcBef>
                <a:spcPts val="400"/>
              </a:spcBef>
              <a:spcAft>
                <a:spcPts val="0"/>
              </a:spcAft>
              <a:buClrTx/>
              <a:buSzTx/>
              <a:buFontTx/>
              <a:buNone/>
              <a:tabLst/>
              <a:defRPr sz="1800" b="0" i="0" u="none" strike="noStrike" cap="all" spc="180" baseline="0">
                <a:solidFill>
                  <a:srgbClr val="000000"/>
                </a:solidFill>
                <a:uFillTx/>
                <a:latin typeface="+mn-lt"/>
                <a:ea typeface="+mn-ea"/>
                <a:cs typeface="+mn-cs"/>
                <a:sym typeface="Proxima Nova"/>
              </a:defRPr>
            </a:lvl1pPr>
            <a:lvl2pPr marL="1170781" marR="0" indent="-535781"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2pPr>
            <a:lvl3pPr marL="174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3pPr>
            <a:lvl4pPr marL="238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4pPr>
            <a:lvl5pPr marL="301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r>
              <a:rPr lang="en-US" b="1">
                <a:solidFill>
                  <a:srgbClr val="00325C"/>
                </a:solidFill>
                <a:latin typeface="Nunito Sans" pitchFamily="2" charset="77"/>
              </a:rPr>
              <a:t>shield </a:t>
            </a:r>
            <a:r>
              <a:rPr lang="en-US">
                <a:solidFill>
                  <a:srgbClr val="00325C"/>
                </a:solidFill>
                <a:latin typeface="Nunito Sans" pitchFamily="2" charset="77"/>
              </a:rPr>
              <a:t>| target, test, tell</a:t>
            </a:r>
          </a:p>
        </p:txBody>
      </p:sp>
      <p:pic>
        <p:nvPicPr>
          <p:cNvPr id="25" name="Picture 24" descr="A picture containing icon&#10;&#10;Description automatically generated">
            <a:extLst>
              <a:ext uri="{FF2B5EF4-FFF2-40B4-BE49-F238E27FC236}">
                <a16:creationId xmlns:a16="http://schemas.microsoft.com/office/drawing/2014/main" id="{9FBF2C2C-B620-CB4A-87B0-B63175D6A4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70331" y="8257863"/>
            <a:ext cx="1721194" cy="511907"/>
          </a:xfrm>
          <a:prstGeom prst="rect">
            <a:avLst/>
          </a:prstGeom>
        </p:spPr>
      </p:pic>
      <p:pic>
        <p:nvPicPr>
          <p:cNvPr id="26" name="Picture 25">
            <a:extLst>
              <a:ext uri="{FF2B5EF4-FFF2-40B4-BE49-F238E27FC236}">
                <a16:creationId xmlns:a16="http://schemas.microsoft.com/office/drawing/2014/main" id="{4242A34A-E4C5-9241-94FE-314D5A454E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185" y="8523664"/>
            <a:ext cx="368310" cy="430735"/>
          </a:xfrm>
          <a:prstGeom prst="rect">
            <a:avLst/>
          </a:prstGeom>
        </p:spPr>
      </p:pic>
      <p:pic>
        <p:nvPicPr>
          <p:cNvPr id="27" name="Picture 26">
            <a:extLst>
              <a:ext uri="{FF2B5EF4-FFF2-40B4-BE49-F238E27FC236}">
                <a16:creationId xmlns:a16="http://schemas.microsoft.com/office/drawing/2014/main" id="{E0C2F3C4-FED9-364F-9482-E99C2D1811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6465" y="8615104"/>
            <a:ext cx="368310" cy="430735"/>
          </a:xfrm>
          <a:prstGeom prst="rect">
            <a:avLst/>
          </a:prstGeom>
        </p:spPr>
      </p:pic>
      <p:pic>
        <p:nvPicPr>
          <p:cNvPr id="28" name="Picture 27">
            <a:extLst>
              <a:ext uri="{FF2B5EF4-FFF2-40B4-BE49-F238E27FC236}">
                <a16:creationId xmlns:a16="http://schemas.microsoft.com/office/drawing/2014/main" id="{6C145190-23F8-EC4F-AB13-FAB2ED0E6A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4385" y="7395904"/>
            <a:ext cx="368310" cy="430735"/>
          </a:xfrm>
          <a:prstGeom prst="rect">
            <a:avLst/>
          </a:prstGeom>
        </p:spPr>
      </p:pic>
    </p:spTree>
    <p:extLst>
      <p:ext uri="{BB962C8B-B14F-4D97-AF65-F5344CB8AC3E}">
        <p14:creationId xmlns:p14="http://schemas.microsoft.com/office/powerpoint/2010/main" val="39213908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An unprecedented pandemic requires an extraordinary response"/>
          <p:cNvSpPr txBox="1">
            <a:spLocks noGrp="1"/>
          </p:cNvSpPr>
          <p:nvPr>
            <p:ph type="title"/>
          </p:nvPr>
        </p:nvSpPr>
        <p:spPr>
          <a:xfrm>
            <a:off x="1154642" y="4414715"/>
            <a:ext cx="22086358" cy="5486401"/>
          </a:xfrm>
          <a:prstGeom prst="rect">
            <a:avLst/>
          </a:prstGeom>
        </p:spPr>
        <p:txBody>
          <a:bodyPr anchor="ctr">
            <a:normAutofit/>
          </a:bodyPr>
          <a:lstStyle/>
          <a:p>
            <a:pPr algn="ctr" defTabSz="462280">
              <a:defRPr sz="10416" spc="-416"/>
            </a:pPr>
            <a:r>
              <a:rPr lang="en-US" sz="9600">
                <a:latin typeface="Nunito Sans ExtraBold" pitchFamily="2" charset="77"/>
              </a:rPr>
              <a:t>Based upon our experience,</a:t>
            </a:r>
            <a:br>
              <a:rPr lang="en-US" sz="9600">
                <a:latin typeface="Nunito Sans ExtraBold" pitchFamily="2" charset="77"/>
              </a:rPr>
            </a:br>
            <a:r>
              <a:rPr lang="en-US" sz="9600">
                <a:solidFill>
                  <a:srgbClr val="0DAAFF"/>
                </a:solidFill>
                <a:latin typeface="Nunito Sans ExtraBold" pitchFamily="2" charset="77"/>
              </a:rPr>
              <a:t>here is what we recommend </a:t>
            </a:r>
            <a:endParaRPr sz="9600">
              <a:solidFill>
                <a:srgbClr val="0DAAFF"/>
              </a:solidFill>
              <a:latin typeface="Nunito Sans ExtraBold" pitchFamily="2" charset="77"/>
            </a:endParaRPr>
          </a:p>
        </p:txBody>
      </p:sp>
      <p:sp>
        <p:nvSpPr>
          <p:cNvPr id="847" name="shield t3 | target, test, tell"/>
          <p:cNvSpPr txBox="1">
            <a:spLocks noGrp="1"/>
          </p:cNvSpPr>
          <p:nvPr>
            <p:ph type="body" idx="21"/>
          </p:nvPr>
        </p:nvSpPr>
        <p:spPr>
          <a:prstGeom prst="rect">
            <a:avLst/>
          </a:prstGeom>
        </p:spPr>
        <p:txBody>
          <a:bodyPr/>
          <a:lstStyle/>
          <a:p>
            <a:r>
              <a:rPr b="1">
                <a:latin typeface="Nunito Sans" pitchFamily="2" charset="77"/>
              </a:rPr>
              <a:t>shield </a:t>
            </a:r>
            <a:r>
              <a:rPr>
                <a:latin typeface="Nunito Sans" pitchFamily="2" charset="77"/>
              </a:rPr>
              <a:t>| target, test, tell</a:t>
            </a:r>
          </a:p>
        </p:txBody>
      </p:sp>
      <p:sp>
        <p:nvSpPr>
          <p:cNvPr id="848"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latin typeface="Nunito Sans" pitchFamily="2" charset="77"/>
              </a:rPr>
              <a:t>19</a:t>
            </a:fld>
            <a:endParaRPr>
              <a:latin typeface="Nunito Sans" pitchFamily="2" charset="77"/>
            </a:endParaRPr>
          </a:p>
        </p:txBody>
      </p:sp>
    </p:spTree>
    <p:extLst>
      <p:ext uri="{BB962C8B-B14F-4D97-AF65-F5344CB8AC3E}">
        <p14:creationId xmlns:p14="http://schemas.microsoft.com/office/powerpoint/2010/main" val="15098470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8DF33E-5C43-4124-B3F0-3B0571787ED2}"/>
              </a:ext>
            </a:extLst>
          </p:cNvPr>
          <p:cNvGraphicFramePr>
            <a:graphicFrameLocks noChangeAspect="1"/>
          </p:cNvGraphicFramePr>
          <p:nvPr>
            <p:custDataLst>
              <p:tags r:id="rId2"/>
            </p:custDataLst>
            <p:extLst>
              <p:ext uri="{D42A27DB-BD31-4B8C-83A1-F6EECF244321}">
                <p14:modId xmlns:p14="http://schemas.microsoft.com/office/powerpoint/2010/main" val="4157501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6" name="think-cell Slide" r:id="rId4" imgW="536" imgH="536" progId="TCLayout.ActiveDocument.1">
                  <p:embed/>
                </p:oleObj>
              </mc:Choice>
              <mc:Fallback>
                <p:oleObj name="think-cell Slide" r:id="rId4" imgW="536" imgH="53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22" name="Our system works with your community"/>
          <p:cNvSpPr txBox="1">
            <a:spLocks noGrp="1"/>
          </p:cNvSpPr>
          <p:nvPr>
            <p:ph type="title"/>
          </p:nvPr>
        </p:nvSpPr>
        <p:spPr>
          <a:xfrm>
            <a:off x="1828800" y="2389163"/>
            <a:ext cx="18874853" cy="2747415"/>
          </a:xfrm>
          <a:prstGeom prst="rect">
            <a:avLst/>
          </a:prstGeom>
        </p:spPr>
        <p:txBody>
          <a:bodyPr>
            <a:normAutofit/>
          </a:bodyPr>
          <a:lstStyle>
            <a:lvl1pPr defTabSz="759459">
              <a:defRPr sz="5152"/>
            </a:lvl1pPr>
          </a:lstStyle>
          <a:p>
            <a:r>
              <a:rPr lang="en-US" sz="5400" dirty="0">
                <a:solidFill>
                  <a:srgbClr val="00325C"/>
                </a:solidFill>
                <a:latin typeface="Nunito Sans ExtraBold" pitchFamily="2" charset="77"/>
              </a:rPr>
              <a:t>Even with the imminent distribution of vaccines we will need extensive testing to control TRANSMISSION of SARS-CoV-2 throughout 2021</a:t>
            </a: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2</a:t>
            </a:fld>
            <a:endParaRPr dirty="0">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b="1" dirty="0">
                <a:solidFill>
                  <a:srgbClr val="00325C"/>
                </a:solidFill>
                <a:latin typeface="Nunito Sans" pitchFamily="2" charset="77"/>
              </a:rPr>
              <a:t>shield </a:t>
            </a:r>
            <a:r>
              <a:rPr dirty="0">
                <a:solidFill>
                  <a:srgbClr val="00325C"/>
                </a:solidFill>
                <a:latin typeface="Nunito Sans" pitchFamily="2" charset="77"/>
              </a:rPr>
              <a:t>| target, test, tell</a:t>
            </a: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12" name="Content Placeholder 1">
            <a:extLst>
              <a:ext uri="{FF2B5EF4-FFF2-40B4-BE49-F238E27FC236}">
                <a16:creationId xmlns:a16="http://schemas.microsoft.com/office/drawing/2014/main" id="{D470D15C-7B06-4901-8042-5700813D290F}"/>
              </a:ext>
            </a:extLst>
          </p:cNvPr>
          <p:cNvSpPr txBox="1">
            <a:spLocks/>
          </p:cNvSpPr>
          <p:nvPr/>
        </p:nvSpPr>
        <p:spPr>
          <a:xfrm>
            <a:off x="1828799" y="4865724"/>
            <a:ext cx="20408335"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marL="571500" indent="-571500" hangingPunct="1">
              <a:spcBef>
                <a:spcPts val="1800"/>
              </a:spcBef>
              <a:buFont typeface="Arial" panose="020B0604020202020204" pitchFamily="34" charset="0"/>
              <a:buChar char="•"/>
            </a:pPr>
            <a:r>
              <a:rPr lang="en-US" sz="5400" b="1" dirty="0">
                <a:solidFill>
                  <a:srgbClr val="00325C"/>
                </a:solidFill>
                <a:latin typeface="Nunito Sans" pitchFamily="2" charset="77"/>
              </a:rPr>
              <a:t>Deploying the vaccines will take time</a:t>
            </a:r>
          </a:p>
          <a:p>
            <a:pPr marL="571500" indent="-571500" hangingPunct="1">
              <a:spcBef>
                <a:spcPts val="1800"/>
              </a:spcBef>
              <a:buFont typeface="Arial" panose="020B0604020202020204" pitchFamily="34" charset="0"/>
              <a:buChar char="•"/>
            </a:pPr>
            <a:r>
              <a:rPr lang="en-US" sz="5400" b="1" dirty="0">
                <a:solidFill>
                  <a:srgbClr val="00325C"/>
                </a:solidFill>
                <a:latin typeface="Nunito Sans" pitchFamily="2" charset="77"/>
              </a:rPr>
              <a:t>Many people do not want to be vaccinated</a:t>
            </a:r>
          </a:p>
          <a:p>
            <a:pPr marL="571500" indent="-571500" hangingPunct="1">
              <a:spcBef>
                <a:spcPts val="1800"/>
              </a:spcBef>
              <a:buFont typeface="Arial" panose="020B0604020202020204" pitchFamily="34" charset="0"/>
              <a:buChar char="•"/>
            </a:pPr>
            <a:r>
              <a:rPr lang="en-US" sz="5400" b="1" dirty="0">
                <a:solidFill>
                  <a:srgbClr val="00325C"/>
                </a:solidFill>
                <a:latin typeface="Nunito Sans" pitchFamily="2" charset="77"/>
              </a:rPr>
              <a:t>While the vaccines appear highly effective, there is still risk</a:t>
            </a:r>
          </a:p>
          <a:p>
            <a:pPr marL="571500" indent="-571500" hangingPunct="1">
              <a:spcBef>
                <a:spcPts val="1800"/>
              </a:spcBef>
              <a:buFont typeface="Arial" panose="020B0604020202020204" pitchFamily="34" charset="0"/>
              <a:buChar char="•"/>
            </a:pPr>
            <a:r>
              <a:rPr lang="en-US" sz="5400" b="1" dirty="0">
                <a:solidFill>
                  <a:srgbClr val="00325C"/>
                </a:solidFill>
                <a:latin typeface="Nunito Sans" pitchFamily="2" charset="77"/>
              </a:rPr>
              <a:t>New strains of the virus are emerging</a:t>
            </a:r>
          </a:p>
          <a:p>
            <a:pPr marL="571500" indent="-571500" hangingPunct="1">
              <a:spcBef>
                <a:spcPts val="1800"/>
              </a:spcBef>
              <a:buFont typeface="Arial" panose="020B0604020202020204" pitchFamily="34" charset="0"/>
              <a:buChar char="•"/>
            </a:pPr>
            <a:r>
              <a:rPr lang="en-US" sz="5400" b="1" dirty="0" err="1">
                <a:solidFill>
                  <a:srgbClr val="00325C"/>
                </a:solidFill>
                <a:latin typeface="Nunito Sans" pitchFamily="2" charset="77"/>
              </a:rPr>
              <a:t>Superspreader</a:t>
            </a:r>
            <a:r>
              <a:rPr lang="en-US" sz="5400" b="1" dirty="0">
                <a:solidFill>
                  <a:srgbClr val="00325C"/>
                </a:solidFill>
                <a:latin typeface="Nunito Sans" pitchFamily="2" charset="77"/>
              </a:rPr>
              <a:t> events can still cause hotspots</a:t>
            </a:r>
          </a:p>
          <a:p>
            <a:pPr marL="571500" indent="-571500" hangingPunct="1">
              <a:spcBef>
                <a:spcPts val="1800"/>
              </a:spcBef>
              <a:buFont typeface="Arial" panose="020B0604020202020204" pitchFamily="34" charset="0"/>
              <a:buChar char="•"/>
            </a:pPr>
            <a:endParaRPr lang="en-US" sz="5400" b="1" dirty="0">
              <a:solidFill>
                <a:srgbClr val="00325C"/>
              </a:solidFill>
              <a:latin typeface="Nunito Sans" pitchFamily="2" charset="77"/>
            </a:endParaRPr>
          </a:p>
        </p:txBody>
      </p:sp>
    </p:spTree>
    <p:extLst>
      <p:ext uri="{BB962C8B-B14F-4D97-AF65-F5344CB8AC3E}">
        <p14:creationId xmlns:p14="http://schemas.microsoft.com/office/powerpoint/2010/main" val="340637291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1012" name="We have a successful track record that is growing everyday"/>
          <p:cNvSpPr txBox="1">
            <a:spLocks noGrp="1"/>
          </p:cNvSpPr>
          <p:nvPr>
            <p:ph type="title"/>
          </p:nvPr>
        </p:nvSpPr>
        <p:spPr>
          <a:xfrm>
            <a:off x="1828801" y="2389163"/>
            <a:ext cx="20408334" cy="2433711"/>
          </a:xfrm>
          <a:prstGeom prst="rect">
            <a:avLst/>
          </a:prstGeom>
        </p:spPr>
        <p:txBody>
          <a:bodyPr>
            <a:normAutofit/>
          </a:bodyPr>
          <a:lstStyle>
            <a:lvl1pPr defTabSz="668655">
              <a:defRPr sz="5832"/>
            </a:lvl1pPr>
          </a:lstStyle>
          <a:p>
            <a:r>
              <a:rPr lang="en-US" dirty="0">
                <a:solidFill>
                  <a:srgbClr val="0DAAFF"/>
                </a:solidFill>
                <a:latin typeface="Nunito Sans ExtraBold" pitchFamily="2" charset="77"/>
              </a:rPr>
              <a:t>Shield U.S. </a:t>
            </a:r>
            <a:r>
              <a:rPr lang="en-US" dirty="0">
                <a:solidFill>
                  <a:srgbClr val="00325C"/>
                </a:solidFill>
                <a:latin typeface="Nunito Sans ExtraBold" pitchFamily="2" charset="77"/>
              </a:rPr>
              <a:t>— A hyperlocal national strategy for thriving safely as we bridge to widespread vaccination </a:t>
            </a:r>
            <a:endParaRPr dirty="0">
              <a:solidFill>
                <a:srgbClr val="00325C"/>
              </a:solidFill>
              <a:latin typeface="Nunito Sans ExtraBold" pitchFamily="2" charset="77"/>
            </a:endParaRPr>
          </a:p>
        </p:txBody>
      </p:sp>
      <p:sp>
        <p:nvSpPr>
          <p:cNvPr id="101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20</a:t>
            </a:fld>
            <a:endParaRPr>
              <a:solidFill>
                <a:srgbClr val="00325C"/>
              </a:solidFill>
              <a:latin typeface="Nunito Sans" pitchFamily="2" charset="77"/>
            </a:endParaRPr>
          </a:p>
        </p:txBody>
      </p:sp>
      <p:sp>
        <p:nvSpPr>
          <p:cNvPr id="101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pic>
        <p:nvPicPr>
          <p:cNvPr id="55" name="Picture 54">
            <a:extLst>
              <a:ext uri="{FF2B5EF4-FFF2-40B4-BE49-F238E27FC236}">
                <a16:creationId xmlns:a16="http://schemas.microsoft.com/office/drawing/2014/main" id="{89466C71-B7F4-3141-B72C-7DF4FE873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91" y="4959550"/>
            <a:ext cx="12174691" cy="7494261"/>
          </a:xfrm>
          <a:prstGeom prst="rect">
            <a:avLst/>
          </a:prstGeom>
        </p:spPr>
      </p:pic>
      <p:pic>
        <p:nvPicPr>
          <p:cNvPr id="66" name="Picture 65">
            <a:extLst>
              <a:ext uri="{FF2B5EF4-FFF2-40B4-BE49-F238E27FC236}">
                <a16:creationId xmlns:a16="http://schemas.microsoft.com/office/drawing/2014/main" id="{08F4C0E9-BB7C-494C-9DBE-96A5403E4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248" y="7581921"/>
            <a:ext cx="368310" cy="430735"/>
          </a:xfrm>
          <a:prstGeom prst="rect">
            <a:avLst/>
          </a:prstGeom>
        </p:spPr>
      </p:pic>
      <p:pic>
        <p:nvPicPr>
          <p:cNvPr id="67" name="Picture 66">
            <a:extLst>
              <a:ext uri="{FF2B5EF4-FFF2-40B4-BE49-F238E27FC236}">
                <a16:creationId xmlns:a16="http://schemas.microsoft.com/office/drawing/2014/main" id="{2C91D74A-DE79-E941-8D43-54B945DE93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3164" y="8057094"/>
            <a:ext cx="368310" cy="430735"/>
          </a:xfrm>
          <a:prstGeom prst="rect">
            <a:avLst/>
          </a:prstGeom>
        </p:spPr>
      </p:pic>
      <p:pic>
        <p:nvPicPr>
          <p:cNvPr id="68" name="Picture 67">
            <a:extLst>
              <a:ext uri="{FF2B5EF4-FFF2-40B4-BE49-F238E27FC236}">
                <a16:creationId xmlns:a16="http://schemas.microsoft.com/office/drawing/2014/main" id="{9E3D717F-57B1-0D41-8357-52BCB7CD7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3164" y="7605034"/>
            <a:ext cx="368310" cy="430735"/>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9FAA8E79-9F84-744B-A57F-2F84D4A9A4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3320" y="7204048"/>
            <a:ext cx="1721194" cy="511907"/>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3C85578D-1615-9A47-B8D4-08DFD7BF70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3142" y="9235017"/>
            <a:ext cx="1721194" cy="511907"/>
          </a:xfrm>
          <a:prstGeom prst="rect">
            <a:avLst/>
          </a:prstGeom>
        </p:spPr>
      </p:pic>
      <p:pic>
        <p:nvPicPr>
          <p:cNvPr id="70" name="Picture 69">
            <a:extLst>
              <a:ext uri="{FF2B5EF4-FFF2-40B4-BE49-F238E27FC236}">
                <a16:creationId xmlns:a16="http://schemas.microsoft.com/office/drawing/2014/main" id="{69D05DB4-CA2B-2242-846A-CCA6EDB724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1615" y="8706681"/>
            <a:ext cx="368310" cy="430735"/>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2A625A7E-7C9D-EC4A-BCFA-81926F6A4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7399" y="7166799"/>
            <a:ext cx="1721194" cy="511907"/>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BA695B9F-BD52-1748-8864-DE55220836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4330" y="7856205"/>
            <a:ext cx="1721194" cy="511907"/>
          </a:xfrm>
          <a:prstGeom prst="rect">
            <a:avLst/>
          </a:prstGeom>
        </p:spPr>
      </p:pic>
      <p:sp>
        <p:nvSpPr>
          <p:cNvPr id="35" name="shield t3 | target, test, tell">
            <a:extLst>
              <a:ext uri="{FF2B5EF4-FFF2-40B4-BE49-F238E27FC236}">
                <a16:creationId xmlns:a16="http://schemas.microsoft.com/office/drawing/2014/main" id="{D44F7898-4CB6-ED4A-B06D-CA1905CEDB73}"/>
              </a:ext>
            </a:extLst>
          </p:cNvPr>
          <p:cNvSpPr txBox="1">
            <a:spLocks/>
          </p:cNvSpPr>
          <p:nvPr/>
        </p:nvSpPr>
        <p:spPr>
          <a:xfrm>
            <a:off x="1828800" y="1295400"/>
            <a:ext cx="8689827" cy="4572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chor="ctr">
            <a:normAutofit/>
          </a:bodyPr>
          <a:lstStyle>
            <a:lvl1pPr marL="0" marR="0" indent="0" algn="l" defTabSz="825500" rtl="0" latinLnBrk="0">
              <a:lnSpc>
                <a:spcPct val="100000"/>
              </a:lnSpc>
              <a:spcBef>
                <a:spcPts val="400"/>
              </a:spcBef>
              <a:spcAft>
                <a:spcPts val="0"/>
              </a:spcAft>
              <a:buClrTx/>
              <a:buSzTx/>
              <a:buFontTx/>
              <a:buNone/>
              <a:tabLst/>
              <a:defRPr sz="1800" b="0" i="0" u="none" strike="noStrike" cap="all" spc="180" baseline="0">
                <a:solidFill>
                  <a:srgbClr val="000000"/>
                </a:solidFill>
                <a:uFillTx/>
                <a:latin typeface="+mn-lt"/>
                <a:ea typeface="+mn-ea"/>
                <a:cs typeface="+mn-cs"/>
                <a:sym typeface="Proxima Nova"/>
              </a:defRPr>
            </a:lvl1pPr>
            <a:lvl2pPr marL="1170781" marR="0" indent="-535781"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2pPr>
            <a:lvl3pPr marL="174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3pPr>
            <a:lvl4pPr marL="238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4pPr>
            <a:lvl5pPr marL="301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r>
              <a:rPr lang="en-US" b="1">
                <a:solidFill>
                  <a:srgbClr val="00325C"/>
                </a:solidFill>
                <a:latin typeface="Nunito Sans" pitchFamily="2" charset="77"/>
              </a:rPr>
              <a:t>shield </a:t>
            </a:r>
            <a:r>
              <a:rPr lang="en-US">
                <a:solidFill>
                  <a:srgbClr val="00325C"/>
                </a:solidFill>
                <a:latin typeface="Nunito Sans" pitchFamily="2" charset="77"/>
              </a:rPr>
              <a:t>| target, test, tell</a:t>
            </a:r>
          </a:p>
        </p:txBody>
      </p:sp>
      <p:pic>
        <p:nvPicPr>
          <p:cNvPr id="25" name="Picture 24" descr="A picture containing icon&#10;&#10;Description automatically generated">
            <a:extLst>
              <a:ext uri="{FF2B5EF4-FFF2-40B4-BE49-F238E27FC236}">
                <a16:creationId xmlns:a16="http://schemas.microsoft.com/office/drawing/2014/main" id="{9FBF2C2C-B620-CB4A-87B0-B63175D6A4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5961" y="8532320"/>
            <a:ext cx="1721194" cy="511907"/>
          </a:xfrm>
          <a:prstGeom prst="rect">
            <a:avLst/>
          </a:prstGeom>
        </p:spPr>
      </p:pic>
      <p:pic>
        <p:nvPicPr>
          <p:cNvPr id="26" name="Picture 25">
            <a:extLst>
              <a:ext uri="{FF2B5EF4-FFF2-40B4-BE49-F238E27FC236}">
                <a16:creationId xmlns:a16="http://schemas.microsoft.com/office/drawing/2014/main" id="{4242A34A-E4C5-9241-94FE-314D5A454E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815" y="8798121"/>
            <a:ext cx="368310" cy="430735"/>
          </a:xfrm>
          <a:prstGeom prst="rect">
            <a:avLst/>
          </a:prstGeom>
        </p:spPr>
      </p:pic>
      <p:pic>
        <p:nvPicPr>
          <p:cNvPr id="27" name="Picture 26">
            <a:extLst>
              <a:ext uri="{FF2B5EF4-FFF2-40B4-BE49-F238E27FC236}">
                <a16:creationId xmlns:a16="http://schemas.microsoft.com/office/drawing/2014/main" id="{E0C2F3C4-FED9-364F-9482-E99C2D1811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2095" y="8889561"/>
            <a:ext cx="368310" cy="430735"/>
          </a:xfrm>
          <a:prstGeom prst="rect">
            <a:avLst/>
          </a:prstGeom>
        </p:spPr>
      </p:pic>
      <p:pic>
        <p:nvPicPr>
          <p:cNvPr id="28" name="Picture 27">
            <a:extLst>
              <a:ext uri="{FF2B5EF4-FFF2-40B4-BE49-F238E27FC236}">
                <a16:creationId xmlns:a16="http://schemas.microsoft.com/office/drawing/2014/main" id="{6C145190-23F8-EC4F-AB13-FAB2ED0E6A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015" y="7670361"/>
            <a:ext cx="368310" cy="430735"/>
          </a:xfrm>
          <a:prstGeom prst="rect">
            <a:avLst/>
          </a:prstGeom>
        </p:spPr>
      </p:pic>
      <p:pic>
        <p:nvPicPr>
          <p:cNvPr id="29" name="Picture 28" descr="A picture containing icon&#10;&#10;Description automatically generated">
            <a:extLst>
              <a:ext uri="{FF2B5EF4-FFF2-40B4-BE49-F238E27FC236}">
                <a16:creationId xmlns:a16="http://schemas.microsoft.com/office/drawing/2014/main" id="{1EE89F1D-D3F1-0C4D-B157-2FE22300E9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6518" y="6395202"/>
            <a:ext cx="1721194" cy="511907"/>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DCD633E6-E1BA-A947-90EC-FE749509BC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6558" y="7211082"/>
            <a:ext cx="1721194" cy="511907"/>
          </a:xfrm>
          <a:prstGeom prst="rect">
            <a:avLst/>
          </a:prstGeom>
        </p:spPr>
      </p:pic>
      <p:pic>
        <p:nvPicPr>
          <p:cNvPr id="31" name="Picture 30" descr="A picture containing icon&#10;&#10;Description automatically generated">
            <a:extLst>
              <a:ext uri="{FF2B5EF4-FFF2-40B4-BE49-F238E27FC236}">
                <a16:creationId xmlns:a16="http://schemas.microsoft.com/office/drawing/2014/main" id="{4BFD1444-029C-7F49-ADBF-11A88DBBD5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2123" y="11206372"/>
            <a:ext cx="1721194" cy="511907"/>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3EF2C5D6-9252-8249-A0D7-189BCE5ADE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1243" y="9782256"/>
            <a:ext cx="1721194" cy="511907"/>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DE3FA2D0-4003-404B-B62F-505C86D16A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3565" y="9465602"/>
            <a:ext cx="1721194" cy="511907"/>
          </a:xfrm>
          <a:prstGeom prst="rect">
            <a:avLst/>
          </a:prstGeom>
        </p:spPr>
      </p:pic>
      <p:pic>
        <p:nvPicPr>
          <p:cNvPr id="34" name="Picture 33" descr="A picture containing icon&#10;&#10;Description automatically generated">
            <a:extLst>
              <a:ext uri="{FF2B5EF4-FFF2-40B4-BE49-F238E27FC236}">
                <a16:creationId xmlns:a16="http://schemas.microsoft.com/office/drawing/2014/main" id="{314DDC54-3032-154D-807D-A6BB22A28A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71" y="11126986"/>
            <a:ext cx="1721194" cy="511907"/>
          </a:xfrm>
          <a:prstGeom prst="rect">
            <a:avLst/>
          </a:prstGeom>
        </p:spPr>
      </p:pic>
      <p:pic>
        <p:nvPicPr>
          <p:cNvPr id="36" name="Picture 35" descr="A picture containing icon&#10;&#10;Description automatically generated">
            <a:extLst>
              <a:ext uri="{FF2B5EF4-FFF2-40B4-BE49-F238E27FC236}">
                <a16:creationId xmlns:a16="http://schemas.microsoft.com/office/drawing/2014/main" id="{7D3E1A41-2640-4E4F-ABAB-F186672CA3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608" y="10610084"/>
            <a:ext cx="1721194" cy="511907"/>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B2DF9237-439D-BA48-BC89-E73A8C3100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4576" y="5650178"/>
            <a:ext cx="1721194" cy="511907"/>
          </a:xfrm>
          <a:prstGeom prst="rect">
            <a:avLst/>
          </a:prstGeom>
        </p:spPr>
      </p:pic>
      <p:pic>
        <p:nvPicPr>
          <p:cNvPr id="38" name="Picture 37" descr="A picture containing icon&#10;&#10;Description automatically generated">
            <a:extLst>
              <a:ext uri="{FF2B5EF4-FFF2-40B4-BE49-F238E27FC236}">
                <a16:creationId xmlns:a16="http://schemas.microsoft.com/office/drawing/2014/main" id="{A3F798B3-23A0-A443-A270-3B4B7817BF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7205" y="9013488"/>
            <a:ext cx="1721194" cy="511907"/>
          </a:xfrm>
          <a:prstGeom prst="rect">
            <a:avLst/>
          </a:prstGeom>
        </p:spPr>
      </p:pic>
      <p:pic>
        <p:nvPicPr>
          <p:cNvPr id="39" name="Picture 38" descr="A picture containing icon&#10;&#10;Description automatically generated">
            <a:extLst>
              <a:ext uri="{FF2B5EF4-FFF2-40B4-BE49-F238E27FC236}">
                <a16:creationId xmlns:a16="http://schemas.microsoft.com/office/drawing/2014/main" id="{824FEE66-88C1-5646-BA83-E06A21DDBC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7529" y="7620141"/>
            <a:ext cx="1721194" cy="511907"/>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6ABFF76C-F510-D94B-99F6-4EEEA10693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3410" y="6318576"/>
            <a:ext cx="1721194" cy="511907"/>
          </a:xfrm>
          <a:prstGeom prst="rect">
            <a:avLst/>
          </a:prstGeom>
        </p:spPr>
      </p:pic>
      <p:pic>
        <p:nvPicPr>
          <p:cNvPr id="42" name="Picture 41">
            <a:extLst>
              <a:ext uri="{FF2B5EF4-FFF2-40B4-BE49-F238E27FC236}">
                <a16:creationId xmlns:a16="http://schemas.microsoft.com/office/drawing/2014/main" id="{89396537-A6C9-CD4F-A98F-388C32F96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8542" y="10171084"/>
            <a:ext cx="368310" cy="430735"/>
          </a:xfrm>
          <a:prstGeom prst="rect">
            <a:avLst/>
          </a:prstGeom>
        </p:spPr>
      </p:pic>
      <p:pic>
        <p:nvPicPr>
          <p:cNvPr id="43" name="Picture 42">
            <a:extLst>
              <a:ext uri="{FF2B5EF4-FFF2-40B4-BE49-F238E27FC236}">
                <a16:creationId xmlns:a16="http://schemas.microsoft.com/office/drawing/2014/main" id="{548B408C-D33B-7E4D-B289-779C375E3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4235" y="10271940"/>
            <a:ext cx="368310" cy="430735"/>
          </a:xfrm>
          <a:prstGeom prst="rect">
            <a:avLst/>
          </a:prstGeom>
        </p:spPr>
      </p:pic>
      <p:pic>
        <p:nvPicPr>
          <p:cNvPr id="45" name="Picture 44">
            <a:extLst>
              <a:ext uri="{FF2B5EF4-FFF2-40B4-BE49-F238E27FC236}">
                <a16:creationId xmlns:a16="http://schemas.microsoft.com/office/drawing/2014/main" id="{C234028A-5578-2347-A8F3-FE8117363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1248" y="10756123"/>
            <a:ext cx="368310" cy="430735"/>
          </a:xfrm>
          <a:prstGeom prst="rect">
            <a:avLst/>
          </a:prstGeom>
        </p:spPr>
      </p:pic>
      <p:pic>
        <p:nvPicPr>
          <p:cNvPr id="46" name="Picture 45">
            <a:extLst>
              <a:ext uri="{FF2B5EF4-FFF2-40B4-BE49-F238E27FC236}">
                <a16:creationId xmlns:a16="http://schemas.microsoft.com/office/drawing/2014/main" id="{EED7C58C-DFAE-8542-9196-07DDC16A5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3648" y="10908523"/>
            <a:ext cx="368310" cy="430735"/>
          </a:xfrm>
          <a:prstGeom prst="rect">
            <a:avLst/>
          </a:prstGeom>
        </p:spPr>
      </p:pic>
      <p:pic>
        <p:nvPicPr>
          <p:cNvPr id="47" name="Picture 46">
            <a:extLst>
              <a:ext uri="{FF2B5EF4-FFF2-40B4-BE49-F238E27FC236}">
                <a16:creationId xmlns:a16="http://schemas.microsoft.com/office/drawing/2014/main" id="{61F4D07C-8240-FE40-B3C9-CBFB1C47A7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4454" y="9348523"/>
            <a:ext cx="368310" cy="430735"/>
          </a:xfrm>
          <a:prstGeom prst="rect">
            <a:avLst/>
          </a:prstGeom>
        </p:spPr>
      </p:pic>
      <p:pic>
        <p:nvPicPr>
          <p:cNvPr id="49" name="Picture 48">
            <a:extLst>
              <a:ext uri="{FF2B5EF4-FFF2-40B4-BE49-F238E27FC236}">
                <a16:creationId xmlns:a16="http://schemas.microsoft.com/office/drawing/2014/main" id="{3681C962-A43E-3E43-9E43-7FBBA3A0E0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8576" y="9031211"/>
            <a:ext cx="368310" cy="430735"/>
          </a:xfrm>
          <a:prstGeom prst="rect">
            <a:avLst/>
          </a:prstGeom>
        </p:spPr>
      </p:pic>
      <p:pic>
        <p:nvPicPr>
          <p:cNvPr id="50" name="Picture 49">
            <a:extLst>
              <a:ext uri="{FF2B5EF4-FFF2-40B4-BE49-F238E27FC236}">
                <a16:creationId xmlns:a16="http://schemas.microsoft.com/office/drawing/2014/main" id="{3D10271D-787C-A34E-AB37-28E73F860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4131" y="7937064"/>
            <a:ext cx="368310" cy="430735"/>
          </a:xfrm>
          <a:prstGeom prst="rect">
            <a:avLst/>
          </a:prstGeom>
        </p:spPr>
      </p:pic>
      <p:pic>
        <p:nvPicPr>
          <p:cNvPr id="51" name="Picture 50">
            <a:extLst>
              <a:ext uri="{FF2B5EF4-FFF2-40B4-BE49-F238E27FC236}">
                <a16:creationId xmlns:a16="http://schemas.microsoft.com/office/drawing/2014/main" id="{A1D643EB-45BB-A649-808A-BE481A900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186" y="7066099"/>
            <a:ext cx="368310" cy="430735"/>
          </a:xfrm>
          <a:prstGeom prst="rect">
            <a:avLst/>
          </a:prstGeom>
        </p:spPr>
      </p:pic>
      <p:pic>
        <p:nvPicPr>
          <p:cNvPr id="52" name="Picture 51">
            <a:extLst>
              <a:ext uri="{FF2B5EF4-FFF2-40B4-BE49-F238E27FC236}">
                <a16:creationId xmlns:a16="http://schemas.microsoft.com/office/drawing/2014/main" id="{19ADEFAE-D3AD-F14A-A1D8-07E9A4A6FA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218" y="6216664"/>
            <a:ext cx="368310" cy="430735"/>
          </a:xfrm>
          <a:prstGeom prst="rect">
            <a:avLst/>
          </a:prstGeom>
        </p:spPr>
      </p:pic>
      <p:pic>
        <p:nvPicPr>
          <p:cNvPr id="53" name="Picture 52">
            <a:extLst>
              <a:ext uri="{FF2B5EF4-FFF2-40B4-BE49-F238E27FC236}">
                <a16:creationId xmlns:a16="http://schemas.microsoft.com/office/drawing/2014/main" id="{CA52053B-7C7C-2044-8284-A7973E5C0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4576" y="6488401"/>
            <a:ext cx="368310" cy="430735"/>
          </a:xfrm>
          <a:prstGeom prst="rect">
            <a:avLst/>
          </a:prstGeom>
        </p:spPr>
      </p:pic>
      <p:pic>
        <p:nvPicPr>
          <p:cNvPr id="54" name="Picture 53">
            <a:extLst>
              <a:ext uri="{FF2B5EF4-FFF2-40B4-BE49-F238E27FC236}">
                <a16:creationId xmlns:a16="http://schemas.microsoft.com/office/drawing/2014/main" id="{74510DD7-496A-584D-BE41-47C9BAC08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2146" y="5662132"/>
            <a:ext cx="368310" cy="430735"/>
          </a:xfrm>
          <a:prstGeom prst="rect">
            <a:avLst/>
          </a:prstGeom>
        </p:spPr>
      </p:pic>
      <p:pic>
        <p:nvPicPr>
          <p:cNvPr id="56" name="Picture 55">
            <a:extLst>
              <a:ext uri="{FF2B5EF4-FFF2-40B4-BE49-F238E27FC236}">
                <a16:creationId xmlns:a16="http://schemas.microsoft.com/office/drawing/2014/main" id="{9DF2ABB1-F056-404A-AAE3-B7067F1042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4881" y="10353024"/>
            <a:ext cx="368310" cy="430735"/>
          </a:xfrm>
          <a:prstGeom prst="rect">
            <a:avLst/>
          </a:prstGeom>
        </p:spPr>
      </p:pic>
      <p:pic>
        <p:nvPicPr>
          <p:cNvPr id="57" name="Picture 56">
            <a:extLst>
              <a:ext uri="{FF2B5EF4-FFF2-40B4-BE49-F238E27FC236}">
                <a16:creationId xmlns:a16="http://schemas.microsoft.com/office/drawing/2014/main" id="{55C39BAC-AE92-E046-9ADA-910104331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996" y="10294163"/>
            <a:ext cx="368310" cy="430735"/>
          </a:xfrm>
          <a:prstGeom prst="rect">
            <a:avLst/>
          </a:prstGeom>
        </p:spPr>
      </p:pic>
      <p:pic>
        <p:nvPicPr>
          <p:cNvPr id="58" name="Picture 57" descr="A picture containing icon&#10;&#10;Description automatically generated">
            <a:extLst>
              <a:ext uri="{FF2B5EF4-FFF2-40B4-BE49-F238E27FC236}">
                <a16:creationId xmlns:a16="http://schemas.microsoft.com/office/drawing/2014/main" id="{832D64C5-9250-3D40-A946-AF843B508F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2272" y="10694465"/>
            <a:ext cx="1721194" cy="511907"/>
          </a:xfrm>
          <a:prstGeom prst="rect">
            <a:avLst/>
          </a:prstGeom>
        </p:spPr>
      </p:pic>
      <p:pic>
        <p:nvPicPr>
          <p:cNvPr id="59" name="Picture 58">
            <a:extLst>
              <a:ext uri="{FF2B5EF4-FFF2-40B4-BE49-F238E27FC236}">
                <a16:creationId xmlns:a16="http://schemas.microsoft.com/office/drawing/2014/main" id="{20F8373A-3ABC-DE48-838B-B6D7913F9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7062" y="8364888"/>
            <a:ext cx="368310" cy="430735"/>
          </a:xfrm>
          <a:prstGeom prst="rect">
            <a:avLst/>
          </a:prstGeom>
        </p:spPr>
      </p:pic>
      <p:pic>
        <p:nvPicPr>
          <p:cNvPr id="60" name="Picture 59" descr="A picture containing icon&#10;&#10;Description automatically generated">
            <a:extLst>
              <a:ext uri="{FF2B5EF4-FFF2-40B4-BE49-F238E27FC236}">
                <a16:creationId xmlns:a16="http://schemas.microsoft.com/office/drawing/2014/main" id="{8C4D06AE-F72F-3F40-AD0D-19BEE18673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237" y="8254141"/>
            <a:ext cx="1721194" cy="511907"/>
          </a:xfrm>
          <a:prstGeom prst="rect">
            <a:avLst/>
          </a:prstGeom>
        </p:spPr>
      </p:pic>
      <p:pic>
        <p:nvPicPr>
          <p:cNvPr id="61" name="Picture 60" descr="A picture containing icon&#10;&#10;Description automatically generated">
            <a:extLst>
              <a:ext uri="{FF2B5EF4-FFF2-40B4-BE49-F238E27FC236}">
                <a16:creationId xmlns:a16="http://schemas.microsoft.com/office/drawing/2014/main" id="{06CCA533-7B7C-6445-96DE-6F08988598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5365" y="8972902"/>
            <a:ext cx="1721194" cy="511907"/>
          </a:xfrm>
          <a:prstGeom prst="rect">
            <a:avLst/>
          </a:prstGeom>
        </p:spPr>
      </p:pic>
      <p:pic>
        <p:nvPicPr>
          <p:cNvPr id="62" name="Picture 61" descr="A picture containing icon&#10;&#10;Description automatically generated">
            <a:extLst>
              <a:ext uri="{FF2B5EF4-FFF2-40B4-BE49-F238E27FC236}">
                <a16:creationId xmlns:a16="http://schemas.microsoft.com/office/drawing/2014/main" id="{1F3E0D93-3E16-3546-A750-9DF35106F8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2847" y="10094729"/>
            <a:ext cx="1721194" cy="511907"/>
          </a:xfrm>
          <a:prstGeom prst="rect">
            <a:avLst/>
          </a:prstGeom>
        </p:spPr>
      </p:pic>
      <p:pic>
        <p:nvPicPr>
          <p:cNvPr id="63" name="Picture 62" descr="A picture containing icon&#10;&#10;Description automatically generated">
            <a:extLst>
              <a:ext uri="{FF2B5EF4-FFF2-40B4-BE49-F238E27FC236}">
                <a16:creationId xmlns:a16="http://schemas.microsoft.com/office/drawing/2014/main" id="{E6B07B39-C5D2-D646-B0A7-E89509F25A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5330" y="7866431"/>
            <a:ext cx="1721194" cy="511907"/>
          </a:xfrm>
          <a:prstGeom prst="rect">
            <a:avLst/>
          </a:prstGeom>
        </p:spPr>
      </p:pic>
      <p:pic>
        <p:nvPicPr>
          <p:cNvPr id="64" name="Picture 63" descr="A picture containing icon&#10;&#10;Description automatically generated">
            <a:extLst>
              <a:ext uri="{FF2B5EF4-FFF2-40B4-BE49-F238E27FC236}">
                <a16:creationId xmlns:a16="http://schemas.microsoft.com/office/drawing/2014/main" id="{E5DF1BC9-81B3-BA4F-8701-E3F87A863D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8593" y="8385857"/>
            <a:ext cx="1721194" cy="511907"/>
          </a:xfrm>
          <a:prstGeom prst="rect">
            <a:avLst/>
          </a:prstGeom>
        </p:spPr>
      </p:pic>
      <p:pic>
        <p:nvPicPr>
          <p:cNvPr id="65" name="Picture 64" descr="A picture containing icon&#10;&#10;Description automatically generated">
            <a:extLst>
              <a:ext uri="{FF2B5EF4-FFF2-40B4-BE49-F238E27FC236}">
                <a16:creationId xmlns:a16="http://schemas.microsoft.com/office/drawing/2014/main" id="{49D2E985-8988-464E-8996-1E8F09B816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5236" y="5900146"/>
            <a:ext cx="1721194" cy="511907"/>
          </a:xfrm>
          <a:prstGeom prst="rect">
            <a:avLst/>
          </a:prstGeom>
        </p:spPr>
      </p:pic>
      <p:sp>
        <p:nvSpPr>
          <p:cNvPr id="2" name="Rectangle 1">
            <a:extLst>
              <a:ext uri="{FF2B5EF4-FFF2-40B4-BE49-F238E27FC236}">
                <a16:creationId xmlns:a16="http://schemas.microsoft.com/office/drawing/2014/main" id="{98252565-917F-8946-9069-A9752D26E51E}"/>
              </a:ext>
            </a:extLst>
          </p:cNvPr>
          <p:cNvSpPr/>
          <p:nvPr/>
        </p:nvSpPr>
        <p:spPr>
          <a:xfrm>
            <a:off x="14218413" y="5128510"/>
            <a:ext cx="9496499" cy="6124754"/>
          </a:xfrm>
          <a:prstGeom prst="rect">
            <a:avLst/>
          </a:prstGeom>
        </p:spPr>
        <p:txBody>
          <a:bodyPr wrap="square">
            <a:spAutoFit/>
          </a:bodyPr>
          <a:lstStyle/>
          <a:p>
            <a:pPr algn="l" hangingPunct="1">
              <a:spcBef>
                <a:spcPts val="2400"/>
              </a:spcBef>
            </a:pPr>
            <a:r>
              <a:rPr lang="en-US" sz="3600" dirty="0">
                <a:solidFill>
                  <a:srgbClr val="00325C"/>
                </a:solidFill>
                <a:latin typeface="Noto Sans Mongolian" panose="020B0502040504020204" pitchFamily="34" charset="0"/>
                <a:cs typeface="Noto Sans Mongolian" panose="020B0502040504020204" pitchFamily="34" charset="0"/>
              </a:rPr>
              <a:t>Empower local communities across the U.S. to set up SHIELD testing system, with four tiers:</a:t>
            </a:r>
          </a:p>
          <a:p>
            <a:pPr marL="571500" lvl="1" indent="-571500" algn="l" hangingPunct="1">
              <a:buFont typeface="Arial" panose="020B0604020202020204" pitchFamily="34" charset="0"/>
              <a:buChar char="•"/>
            </a:pPr>
            <a:r>
              <a:rPr lang="en-US" sz="3200" dirty="0">
                <a:solidFill>
                  <a:srgbClr val="00325C"/>
                </a:solidFill>
                <a:latin typeface="Noto Sans Mongolian" panose="020B0502040504020204" pitchFamily="34" charset="0"/>
                <a:cs typeface="Noto Sans Mongolian" panose="020B0502040504020204" pitchFamily="34" charset="0"/>
              </a:rPr>
              <a:t>25 largest US cities — build testing hubs with 100,000 tests per day capacity</a:t>
            </a:r>
          </a:p>
          <a:p>
            <a:pPr marL="571500" lvl="1" indent="-571500" algn="l" hangingPunct="1">
              <a:buFont typeface="Arial" panose="020B0604020202020204" pitchFamily="34" charset="0"/>
              <a:buChar char="•"/>
            </a:pPr>
            <a:r>
              <a:rPr lang="en-US" sz="3200" dirty="0">
                <a:solidFill>
                  <a:srgbClr val="00325C"/>
                </a:solidFill>
                <a:latin typeface="Noto Sans Mongolian" panose="020B0502040504020204" pitchFamily="34" charset="0"/>
                <a:cs typeface="Noto Sans Mongolian" panose="020B0502040504020204" pitchFamily="34" charset="0"/>
              </a:rPr>
              <a:t>50 next largest US cities — build mobile labs with 10,000 tests per day capacity </a:t>
            </a:r>
          </a:p>
          <a:p>
            <a:pPr marL="571500" lvl="1" indent="-571500" algn="l" hangingPunct="1">
              <a:buFont typeface="Arial" panose="020B0604020202020204" pitchFamily="34" charset="0"/>
              <a:buChar char="•"/>
            </a:pPr>
            <a:r>
              <a:rPr lang="en-US" sz="3200" dirty="0">
                <a:solidFill>
                  <a:srgbClr val="00325C"/>
                </a:solidFill>
                <a:latin typeface="Noto Sans Mongolian" panose="020B0502040504020204" pitchFamily="34" charset="0"/>
                <a:cs typeface="Noto Sans Mongolian" panose="020B0502040504020204" pitchFamily="34" charset="0"/>
              </a:rPr>
              <a:t>All major universities — build labs with 10,000 tests per day capacity </a:t>
            </a:r>
          </a:p>
          <a:p>
            <a:pPr marL="571500" lvl="1" indent="-571500" algn="l" hangingPunct="1">
              <a:buFont typeface="Arial" panose="020B0604020202020204" pitchFamily="34" charset="0"/>
              <a:buChar char="•"/>
            </a:pPr>
            <a:r>
              <a:rPr lang="en-US" sz="3200" dirty="0">
                <a:solidFill>
                  <a:srgbClr val="00325C"/>
                </a:solidFill>
                <a:latin typeface="Noto Sans Mongolian" panose="020B0502040504020204" pitchFamily="34" charset="0"/>
                <a:cs typeface="Noto Sans Mongolian" panose="020B0502040504020204" pitchFamily="34" charset="0"/>
              </a:rPr>
              <a:t>Help local communities incorporate variants of SHIELD into a customized strategy for reopening primary education by providing a K-12 playbook and associated resources</a:t>
            </a:r>
          </a:p>
        </p:txBody>
      </p:sp>
    </p:spTree>
    <p:extLst>
      <p:ext uri="{BB962C8B-B14F-4D97-AF65-F5344CB8AC3E}">
        <p14:creationId xmlns:p14="http://schemas.microsoft.com/office/powerpoint/2010/main" val="27045187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1012" name="We have a successful track record that is growing everyday"/>
          <p:cNvSpPr txBox="1">
            <a:spLocks noGrp="1"/>
          </p:cNvSpPr>
          <p:nvPr>
            <p:ph type="title"/>
          </p:nvPr>
        </p:nvSpPr>
        <p:spPr>
          <a:xfrm>
            <a:off x="1828801" y="2389163"/>
            <a:ext cx="20408334" cy="2433711"/>
          </a:xfrm>
          <a:prstGeom prst="rect">
            <a:avLst/>
          </a:prstGeom>
        </p:spPr>
        <p:txBody>
          <a:bodyPr>
            <a:normAutofit/>
          </a:bodyPr>
          <a:lstStyle>
            <a:lvl1pPr defTabSz="668655">
              <a:defRPr sz="5832"/>
            </a:lvl1pPr>
          </a:lstStyle>
          <a:p>
            <a:r>
              <a:rPr lang="en-US" dirty="0">
                <a:solidFill>
                  <a:srgbClr val="0DAAFF"/>
                </a:solidFill>
                <a:latin typeface="Nunito Sans ExtraBold" pitchFamily="2" charset="77"/>
              </a:rPr>
              <a:t>Shield U.S. </a:t>
            </a:r>
            <a:r>
              <a:rPr lang="en-US" dirty="0">
                <a:solidFill>
                  <a:srgbClr val="00325C"/>
                </a:solidFill>
                <a:latin typeface="Nunito Sans ExtraBold" pitchFamily="2" charset="77"/>
              </a:rPr>
              <a:t>— ESTIMATED COSTS and Timelines </a:t>
            </a:r>
            <a:endParaRPr dirty="0">
              <a:solidFill>
                <a:srgbClr val="00325C"/>
              </a:solidFill>
              <a:latin typeface="Nunito Sans ExtraBold" pitchFamily="2" charset="77"/>
            </a:endParaRPr>
          </a:p>
        </p:txBody>
      </p:sp>
      <p:sp>
        <p:nvSpPr>
          <p:cNvPr id="101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21</a:t>
            </a:fld>
            <a:endParaRPr>
              <a:solidFill>
                <a:srgbClr val="00325C"/>
              </a:solidFill>
              <a:latin typeface="Nunito Sans" pitchFamily="2" charset="77"/>
            </a:endParaRPr>
          </a:p>
        </p:txBody>
      </p:sp>
      <p:sp>
        <p:nvSpPr>
          <p:cNvPr id="101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35" name="shield t3 | target, test, tell">
            <a:extLst>
              <a:ext uri="{FF2B5EF4-FFF2-40B4-BE49-F238E27FC236}">
                <a16:creationId xmlns:a16="http://schemas.microsoft.com/office/drawing/2014/main" id="{D44F7898-4CB6-ED4A-B06D-CA1905CEDB73}"/>
              </a:ext>
            </a:extLst>
          </p:cNvPr>
          <p:cNvSpPr txBox="1">
            <a:spLocks/>
          </p:cNvSpPr>
          <p:nvPr/>
        </p:nvSpPr>
        <p:spPr>
          <a:xfrm>
            <a:off x="1828800" y="1295400"/>
            <a:ext cx="8689827" cy="4572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chor="ctr">
            <a:normAutofit/>
          </a:bodyPr>
          <a:lstStyle>
            <a:lvl1pPr marL="0" marR="0" indent="0" algn="l" defTabSz="825500" rtl="0" latinLnBrk="0">
              <a:lnSpc>
                <a:spcPct val="100000"/>
              </a:lnSpc>
              <a:spcBef>
                <a:spcPts val="400"/>
              </a:spcBef>
              <a:spcAft>
                <a:spcPts val="0"/>
              </a:spcAft>
              <a:buClrTx/>
              <a:buSzTx/>
              <a:buFontTx/>
              <a:buNone/>
              <a:tabLst/>
              <a:defRPr sz="1800" b="0" i="0" u="none" strike="noStrike" cap="all" spc="180" baseline="0">
                <a:solidFill>
                  <a:srgbClr val="000000"/>
                </a:solidFill>
                <a:uFillTx/>
                <a:latin typeface="+mn-lt"/>
                <a:ea typeface="+mn-ea"/>
                <a:cs typeface="+mn-cs"/>
                <a:sym typeface="Proxima Nova"/>
              </a:defRPr>
            </a:lvl1pPr>
            <a:lvl2pPr marL="1170781" marR="0" indent="-535781"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2pPr>
            <a:lvl3pPr marL="174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3pPr>
            <a:lvl4pPr marL="238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4pPr>
            <a:lvl5pPr marL="301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r>
              <a:rPr lang="en-US" b="1">
                <a:solidFill>
                  <a:srgbClr val="00325C"/>
                </a:solidFill>
                <a:latin typeface="Nunito Sans" pitchFamily="2" charset="77"/>
              </a:rPr>
              <a:t>shield </a:t>
            </a:r>
            <a:r>
              <a:rPr lang="en-US">
                <a:solidFill>
                  <a:srgbClr val="00325C"/>
                </a:solidFill>
                <a:latin typeface="Nunito Sans" pitchFamily="2" charset="77"/>
              </a:rPr>
              <a:t>| target, test, tell</a:t>
            </a:r>
          </a:p>
        </p:txBody>
      </p:sp>
      <p:sp>
        <p:nvSpPr>
          <p:cNvPr id="69" name="Rectangle 68">
            <a:extLst>
              <a:ext uri="{FF2B5EF4-FFF2-40B4-BE49-F238E27FC236}">
                <a16:creationId xmlns:a16="http://schemas.microsoft.com/office/drawing/2014/main" id="{045B7D0D-3DC4-B542-A6EB-59D28E996726}"/>
              </a:ext>
            </a:extLst>
          </p:cNvPr>
          <p:cNvSpPr/>
          <p:nvPr/>
        </p:nvSpPr>
        <p:spPr>
          <a:xfrm>
            <a:off x="663388" y="3462583"/>
            <a:ext cx="23720612" cy="8894743"/>
          </a:xfrm>
          <a:prstGeom prst="rect">
            <a:avLst/>
          </a:prstGeom>
        </p:spPr>
        <p:txBody>
          <a:bodyPr wrap="square">
            <a:spAutoFit/>
          </a:bodyPr>
          <a:lstStyle/>
          <a:p>
            <a:pPr algn="l"/>
            <a:r>
              <a:rPr lang="en-US" sz="2600" dirty="0">
                <a:latin typeface="Calibri" panose="020F0502020204030204" pitchFamily="34" charset="0"/>
              </a:rPr>
              <a:t>Costs to build out the labs:</a:t>
            </a:r>
            <a:r>
              <a:rPr lang="en-US" sz="2600" b="0" dirty="0">
                <a:latin typeface="Calibri" panose="020F0502020204030204" pitchFamily="34" charset="0"/>
              </a:rPr>
              <a:t>  </a:t>
            </a:r>
          </a:p>
          <a:p>
            <a:pPr algn="l"/>
            <a:r>
              <a:rPr lang="en-US" sz="2600" b="0" dirty="0">
                <a:latin typeface="Calibri" panose="020F0502020204030204" pitchFamily="34" charset="0"/>
              </a:rPr>
              <a:t> </a:t>
            </a:r>
          </a:p>
          <a:p>
            <a:pPr marL="457200" indent="-457200" algn="l">
              <a:buFont typeface="Arial" panose="020B0604020202020204" pitchFamily="34" charset="0"/>
              <a:buChar char="•"/>
            </a:pPr>
            <a:r>
              <a:rPr lang="en-US" sz="2600" b="0" dirty="0">
                <a:latin typeface="Calibri" panose="020F0502020204030204" pitchFamily="34" charset="0"/>
              </a:rPr>
              <a:t>Labs in 25 cities at 100,000 per city will cost around $250 million (or $10 million per city) </a:t>
            </a:r>
          </a:p>
          <a:p>
            <a:pPr marL="457200" indent="-457200" algn="l">
              <a:buFont typeface="Arial" panose="020B0604020202020204" pitchFamily="34" charset="0"/>
              <a:buChar char="•"/>
            </a:pPr>
            <a:r>
              <a:rPr lang="en-US" sz="2600" b="0" dirty="0">
                <a:latin typeface="Calibri" panose="020F0502020204030204" pitchFamily="34" charset="0"/>
              </a:rPr>
              <a:t>50 Trailers will cost $50 million ($1 million per trailer)</a:t>
            </a:r>
          </a:p>
          <a:p>
            <a:pPr algn="l"/>
            <a:r>
              <a:rPr lang="en-US" sz="2600" dirty="0">
                <a:latin typeface="Calibri" panose="020F0502020204030204" pitchFamily="34" charset="0"/>
              </a:rPr>
              <a:t> </a:t>
            </a:r>
          </a:p>
          <a:p>
            <a:pPr algn="l"/>
            <a:r>
              <a:rPr lang="en-US" sz="2600" dirty="0">
                <a:latin typeface="Calibri" panose="020F0502020204030204" pitchFamily="34" charset="0"/>
              </a:rPr>
              <a:t>Organizational costs</a:t>
            </a:r>
            <a:r>
              <a:rPr lang="en-US" sz="2600" b="0" dirty="0">
                <a:latin typeface="Calibri" panose="020F0502020204030204" pitchFamily="34" charset="0"/>
              </a:rPr>
              <a:t>: </a:t>
            </a:r>
          </a:p>
          <a:p>
            <a:pPr algn="l"/>
            <a:endParaRPr lang="en-US" sz="2600" b="0" dirty="0">
              <a:latin typeface="Calibri" panose="020F0502020204030204" pitchFamily="34" charset="0"/>
            </a:endParaRPr>
          </a:p>
          <a:p>
            <a:pPr marL="457200" indent="-457200" algn="l">
              <a:buFont typeface="Arial" panose="020B0604020202020204" pitchFamily="34" charset="0"/>
              <a:buChar char="•"/>
            </a:pPr>
            <a:r>
              <a:rPr lang="en-US" sz="2600" b="0" dirty="0">
                <a:latin typeface="Calibri" panose="020F0502020204030204" pitchFamily="34" charset="0"/>
              </a:rPr>
              <a:t>City needs around 20 people above the labs -- $2 million per year – or $50 million for 25 cities </a:t>
            </a:r>
          </a:p>
          <a:p>
            <a:pPr marL="457200" indent="-457200" algn="l">
              <a:buFont typeface="Arial" panose="020B0604020202020204" pitchFamily="34" charset="0"/>
              <a:buChar char="•"/>
            </a:pPr>
            <a:r>
              <a:rPr lang="en-US" sz="2600" b="0" dirty="0">
                <a:latin typeface="Calibri" panose="020F0502020204030204" pitchFamily="34" charset="0"/>
              </a:rPr>
              <a:t>We would need probably another $0.3 million per trailer or $15 million for 50 trailers</a:t>
            </a:r>
          </a:p>
          <a:p>
            <a:pPr marL="457200" indent="-457200" algn="l">
              <a:buFont typeface="Arial" panose="020B0604020202020204" pitchFamily="34" charset="0"/>
              <a:buChar char="•"/>
            </a:pPr>
            <a:r>
              <a:rPr lang="en-US" sz="2600" b="0" dirty="0">
                <a:latin typeface="Calibri" panose="020F0502020204030204" pitchFamily="34" charset="0"/>
              </a:rPr>
              <a:t>State and federal costs are not included</a:t>
            </a:r>
          </a:p>
          <a:p>
            <a:pPr marL="457200" indent="-457200" algn="l">
              <a:buFont typeface="Arial" panose="020B0604020202020204" pitchFamily="34" charset="0"/>
              <a:buChar char="•"/>
            </a:pPr>
            <a:endParaRPr lang="en-US" sz="2600" b="0" dirty="0">
              <a:latin typeface="Calibri" panose="020F0502020204030204" pitchFamily="34" charset="0"/>
            </a:endParaRPr>
          </a:p>
          <a:p>
            <a:pPr algn="l"/>
            <a:r>
              <a:rPr lang="en-US" sz="2600" dirty="0">
                <a:latin typeface="Calibri" panose="020F0502020204030204" pitchFamily="34" charset="0"/>
              </a:rPr>
              <a:t>Costs to run the tests for 100 days:</a:t>
            </a:r>
          </a:p>
          <a:p>
            <a:pPr algn="l"/>
            <a:endParaRPr lang="en-US" sz="2600" b="0" dirty="0">
              <a:latin typeface="Calibri" panose="020F0502020204030204" pitchFamily="34" charset="0"/>
            </a:endParaRPr>
          </a:p>
          <a:p>
            <a:pPr marL="457200" indent="-457200" algn="l">
              <a:buFont typeface="Arial" panose="020B0604020202020204" pitchFamily="34" charset="0"/>
              <a:buChar char="•"/>
            </a:pPr>
            <a:r>
              <a:rPr lang="en-US" sz="2600" b="0" dirty="0">
                <a:latin typeface="Calibri" panose="020F0502020204030204" pitchFamily="34" charset="0"/>
              </a:rPr>
              <a:t>Testing costs is $10 per test plus collection costs / transportation costs ($5 per test), so $15 per test</a:t>
            </a:r>
          </a:p>
          <a:p>
            <a:pPr marL="457200" indent="-457200" algn="l">
              <a:buFont typeface="Arial" panose="020B0604020202020204" pitchFamily="34" charset="0"/>
              <a:buChar char="•"/>
            </a:pPr>
            <a:r>
              <a:rPr lang="en-US" sz="2600" b="0" dirty="0">
                <a:latin typeface="Calibri" panose="020F0502020204030204" pitchFamily="34" charset="0"/>
              </a:rPr>
              <a:t>Running 3 million test per day the cost is $45 million per day</a:t>
            </a:r>
          </a:p>
          <a:p>
            <a:pPr marL="457200" indent="-457200" algn="l">
              <a:buFont typeface="Arial" panose="020B0604020202020204" pitchFamily="34" charset="0"/>
              <a:buChar char="•"/>
            </a:pPr>
            <a:r>
              <a:rPr lang="en-US" sz="2600" b="0" dirty="0">
                <a:latin typeface="Calibri" panose="020F0502020204030204" pitchFamily="34" charset="0"/>
              </a:rPr>
              <a:t>Running for 100 days or 4 months – will cost $4.5 billion</a:t>
            </a:r>
          </a:p>
          <a:p>
            <a:pPr algn="l"/>
            <a:r>
              <a:rPr lang="en-US" sz="2600" dirty="0">
                <a:latin typeface="Calibri" panose="020F0502020204030204" pitchFamily="34" charset="0"/>
              </a:rPr>
              <a:t> </a:t>
            </a:r>
          </a:p>
          <a:p>
            <a:pPr algn="l"/>
            <a:r>
              <a:rPr lang="en-US" sz="2600" dirty="0">
                <a:latin typeface="Calibri" panose="020F0502020204030204" pitchFamily="34" charset="0"/>
              </a:rPr>
              <a:t>Total costs </a:t>
            </a:r>
          </a:p>
          <a:p>
            <a:pPr algn="l"/>
            <a:r>
              <a:rPr lang="en-US" sz="2600" b="0" dirty="0">
                <a:latin typeface="Calibri" panose="020F0502020204030204" pitchFamily="34" charset="0"/>
              </a:rPr>
              <a:t> </a:t>
            </a:r>
          </a:p>
          <a:p>
            <a:pPr marL="457200" indent="-457200" algn="l">
              <a:buFont typeface="Arial" panose="020B0604020202020204" pitchFamily="34" charset="0"/>
              <a:buChar char="•"/>
            </a:pPr>
            <a:r>
              <a:rPr lang="en-US" sz="2600" b="0" dirty="0">
                <a:latin typeface="Calibri" panose="020F0502020204030204" pitchFamily="34" charset="0"/>
              </a:rPr>
              <a:t>Labs --  $300 million </a:t>
            </a:r>
          </a:p>
          <a:p>
            <a:pPr marL="457200" indent="-457200" algn="l">
              <a:buFont typeface="Arial" panose="020B0604020202020204" pitchFamily="34" charset="0"/>
              <a:buChar char="•"/>
            </a:pPr>
            <a:r>
              <a:rPr lang="en-US" sz="2600" b="0" dirty="0">
                <a:latin typeface="Calibri" panose="020F0502020204030204" pitchFamily="34" charset="0"/>
              </a:rPr>
              <a:t>Organizational costs -- $65 million per year </a:t>
            </a:r>
          </a:p>
          <a:p>
            <a:pPr marL="457200" indent="-457200" algn="l">
              <a:buFont typeface="Arial" panose="020B0604020202020204" pitchFamily="34" charset="0"/>
              <a:buChar char="•"/>
            </a:pPr>
            <a:r>
              <a:rPr lang="en-US" sz="2600" b="0" dirty="0">
                <a:latin typeface="Calibri" panose="020F0502020204030204" pitchFamily="34" charset="0"/>
              </a:rPr>
              <a:t>Running the test for 4 to 5 months is $4.5 billion</a:t>
            </a:r>
            <a:endParaRPr lang="en-US" sz="2600" dirty="0">
              <a:solidFill>
                <a:srgbClr val="00325C"/>
              </a:solidFill>
              <a:latin typeface="Noto Sans Mongolian" panose="020B0502040504020204" pitchFamily="34" charset="0"/>
              <a:cs typeface="Noto Sans Mongolian" panose="020B0502040504020204" pitchFamily="34" charset="0"/>
            </a:endParaRPr>
          </a:p>
        </p:txBody>
      </p:sp>
      <p:sp>
        <p:nvSpPr>
          <p:cNvPr id="2" name="Rectangle 1">
            <a:extLst>
              <a:ext uri="{FF2B5EF4-FFF2-40B4-BE49-F238E27FC236}">
                <a16:creationId xmlns:a16="http://schemas.microsoft.com/office/drawing/2014/main" id="{F1CF468E-EF49-8143-BA3B-AD5AF2770987}"/>
              </a:ext>
            </a:extLst>
          </p:cNvPr>
          <p:cNvSpPr/>
          <p:nvPr/>
        </p:nvSpPr>
        <p:spPr>
          <a:xfrm>
            <a:off x="524435" y="12357326"/>
            <a:ext cx="9321783" cy="553998"/>
          </a:xfrm>
          <a:prstGeom prst="rect">
            <a:avLst/>
          </a:prstGeom>
        </p:spPr>
        <p:txBody>
          <a:bodyPr wrap="none">
            <a:spAutoFit/>
          </a:bodyPr>
          <a:lstStyle/>
          <a:p>
            <a:pPr algn="l"/>
            <a:r>
              <a:rPr lang="en-US" dirty="0">
                <a:solidFill>
                  <a:srgbClr val="00325C"/>
                </a:solidFill>
                <a:latin typeface="Nunito Sans ExtraBold" pitchFamily="2" charset="77"/>
              </a:rPr>
              <a:t>$20 billion dedicated to testing in new stimulus package </a:t>
            </a:r>
            <a:endParaRPr lang="en-US" dirty="0"/>
          </a:p>
        </p:txBody>
      </p:sp>
      <p:sp>
        <p:nvSpPr>
          <p:cNvPr id="9" name="Rectangle 8">
            <a:extLst>
              <a:ext uri="{FF2B5EF4-FFF2-40B4-BE49-F238E27FC236}">
                <a16:creationId xmlns:a16="http://schemas.microsoft.com/office/drawing/2014/main" id="{21BC3B10-77AD-2F48-8CEA-2749E6C788E0}"/>
              </a:ext>
            </a:extLst>
          </p:cNvPr>
          <p:cNvSpPr/>
          <p:nvPr/>
        </p:nvSpPr>
        <p:spPr>
          <a:xfrm>
            <a:off x="14580649" y="11433996"/>
            <a:ext cx="7405026" cy="1200329"/>
          </a:xfrm>
          <a:prstGeom prst="rect">
            <a:avLst/>
          </a:prstGeom>
          <a:ln w="60325">
            <a:solidFill>
              <a:schemeClr val="accent1"/>
            </a:solidFill>
          </a:ln>
        </p:spPr>
        <p:txBody>
          <a:bodyPr wrap="square">
            <a:spAutoFit/>
          </a:bodyPr>
          <a:lstStyle/>
          <a:p>
            <a:pPr algn="l"/>
            <a:r>
              <a:rPr lang="en-US" sz="3600" dirty="0">
                <a:solidFill>
                  <a:srgbClr val="00325C"/>
                </a:solidFill>
                <a:latin typeface="Nunito Sans ExtraBold" pitchFamily="2" charset="77"/>
              </a:rPr>
              <a:t>This plan could be stood up and launched over a 5 week timeframe</a:t>
            </a:r>
            <a:endParaRPr lang="en-US" sz="3600" dirty="0"/>
          </a:p>
        </p:txBody>
      </p:sp>
    </p:spTree>
    <p:extLst>
      <p:ext uri="{BB962C8B-B14F-4D97-AF65-F5344CB8AC3E}">
        <p14:creationId xmlns:p14="http://schemas.microsoft.com/office/powerpoint/2010/main" val="27534098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2D42EAA-71E8-47AA-8F51-3A7F69E631AE}"/>
              </a:ext>
            </a:extLst>
          </p:cNvPr>
          <p:cNvGraphicFramePr>
            <a:graphicFrameLocks noChangeAspect="1"/>
          </p:cNvGraphicFramePr>
          <p:nvPr>
            <p:custDataLst>
              <p:tags r:id="rId2"/>
            </p:custDataLst>
            <p:extLst>
              <p:ext uri="{D42A27DB-BD31-4B8C-83A1-F6EECF244321}">
                <p14:modId xmlns:p14="http://schemas.microsoft.com/office/powerpoint/2010/main" val="999141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8" name="think-cell Slide" r:id="rId5" imgW="536" imgH="536" progId="TCLayout.ActiveDocument.1">
                  <p:embed/>
                </p:oleObj>
              </mc:Choice>
              <mc:Fallback>
                <p:oleObj name="think-cell Slide" r:id="rId5" imgW="536" imgH="53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22</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Recommendations</a:t>
            </a:r>
            <a:endParaRPr>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14" name="Content Placeholder 1">
            <a:extLst>
              <a:ext uri="{FF2B5EF4-FFF2-40B4-BE49-F238E27FC236}">
                <a16:creationId xmlns:a16="http://schemas.microsoft.com/office/drawing/2014/main" id="{ED494E25-43E0-784C-B210-586A3D08315E}"/>
              </a:ext>
            </a:extLst>
          </p:cNvPr>
          <p:cNvSpPr txBox="1">
            <a:spLocks/>
          </p:cNvSpPr>
          <p:nvPr/>
        </p:nvSpPr>
        <p:spPr>
          <a:xfrm>
            <a:off x="1865374" y="3771144"/>
            <a:ext cx="21031202"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1200"/>
              </a:spcBef>
            </a:pPr>
            <a:r>
              <a:rPr lang="en-US" sz="3600" b="1">
                <a:solidFill>
                  <a:srgbClr val="00325C"/>
                </a:solidFill>
                <a:latin typeface="Noto Sans Mongolian" panose="020B0502040504020204" pitchFamily="34" charset="0"/>
                <a:cs typeface="Noto Sans Mongolian" panose="020B0502040504020204" pitchFamily="34" charset="0"/>
              </a:rPr>
              <a:t>Opening up society as much as possible for economic, educational, entertainment and religious activity depends on local successes in testing, contact tracing, isolation, behaviors and thoughtful policies</a:t>
            </a:r>
          </a:p>
          <a:p>
            <a:pPr hangingPunct="1">
              <a:spcBef>
                <a:spcPts val="1200"/>
              </a:spcBef>
            </a:pPr>
            <a:r>
              <a:rPr lang="en-US" sz="3600" b="1">
                <a:solidFill>
                  <a:srgbClr val="00325C"/>
                </a:solidFill>
                <a:latin typeface="Noto Sans Mongolian" panose="020B0502040504020204" pitchFamily="34" charset="0"/>
                <a:cs typeface="Noto Sans Mongolian" panose="020B0502040504020204" pitchFamily="34" charset="0"/>
              </a:rPr>
              <a:t>Overwhelming the healthcare infrastructure is extremely costly and shuts down the economy </a:t>
            </a:r>
          </a:p>
          <a:p>
            <a:pPr hangingPunct="1">
              <a:spcBef>
                <a:spcPts val="1200"/>
              </a:spcBef>
            </a:pPr>
            <a:r>
              <a:rPr lang="en-US" sz="3600" b="1">
                <a:solidFill>
                  <a:srgbClr val="00325C"/>
                </a:solidFill>
                <a:latin typeface="Noto Sans Mongolian" panose="020B0502040504020204" pitchFamily="34" charset="0"/>
                <a:cs typeface="Noto Sans Mongolian" panose="020B0502040504020204" pitchFamily="34" charset="0"/>
              </a:rPr>
              <a:t>Any serious program must address the fundamentals of the virus</a:t>
            </a:r>
            <a:endParaRPr lang="en-US" sz="3600">
              <a:solidFill>
                <a:srgbClr val="00325C"/>
              </a:solidFill>
              <a:latin typeface="Noto Sans Mongolian" panose="020B0502040504020204" pitchFamily="34" charset="0"/>
              <a:cs typeface="Noto Sans Mongolian" panose="020B0502040504020204" pitchFamily="34" charset="0"/>
            </a:endParaRPr>
          </a:p>
          <a:p>
            <a:pPr hangingPunct="1">
              <a:spcBef>
                <a:spcPts val="1200"/>
              </a:spcBef>
            </a:pPr>
            <a:r>
              <a:rPr lang="en-US" sz="3600" b="1">
                <a:solidFill>
                  <a:srgbClr val="00325C"/>
                </a:solidFill>
                <a:latin typeface="Noto Sans Mongolian" panose="020B0502040504020204" pitchFamily="34" charset="0"/>
                <a:cs typeface="Noto Sans Mongolian" panose="020B0502040504020204" pitchFamily="34" charset="0"/>
              </a:rPr>
              <a:t>Key learnings from various places teach us important lessons:  </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COVID is a “cluster” problem – spreading in clusters </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Extensive testing (highly sensitive) is a critical element of containing the virus, only if the turnaround time of the test is less than 24 hours and the test can detect the virus by day 3 of infection</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Quick action in isolating infected individuals must be effective and rapid</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Electronic contact is required but privacy concerns need to be addressed </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Behavioral boundaries are critical both for personal protection and to limit </a:t>
            </a:r>
            <a:r>
              <a:rPr lang="en-US" sz="3600" err="1">
                <a:solidFill>
                  <a:srgbClr val="00325C"/>
                </a:solidFill>
                <a:latin typeface="Noto Sans Mongolian" panose="020B0502040504020204" pitchFamily="34" charset="0"/>
                <a:cs typeface="Noto Sans Mongolian" panose="020B0502040504020204" pitchFamily="34" charset="0"/>
              </a:rPr>
              <a:t>superspreader</a:t>
            </a:r>
            <a:r>
              <a:rPr lang="en-US" sz="3600">
                <a:solidFill>
                  <a:srgbClr val="00325C"/>
                </a:solidFill>
                <a:latin typeface="Noto Sans Mongolian" panose="020B0502040504020204" pitchFamily="34" charset="0"/>
                <a:cs typeface="Noto Sans Mongolian" panose="020B0502040504020204" pitchFamily="34" charset="0"/>
              </a:rPr>
              <a:t> events </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The virus must be reacted to locally with strong monitoring and benchmarking and policy shifts locally </a:t>
            </a:r>
          </a:p>
          <a:p>
            <a:pPr hangingPunct="1">
              <a:spcBef>
                <a:spcPts val="1200"/>
              </a:spcBef>
            </a:pPr>
            <a:r>
              <a:rPr lang="en-US" sz="3600" b="1">
                <a:solidFill>
                  <a:srgbClr val="00325C"/>
                </a:solidFill>
                <a:latin typeface="Noto Sans Mongolian" panose="020B0502040504020204" pitchFamily="34" charset="0"/>
                <a:cs typeface="Noto Sans Mongolian" panose="020B0502040504020204" pitchFamily="34" charset="0"/>
              </a:rPr>
              <a:t>What does not work: </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Broad and blanket solutions do not work – it requires local precision responses </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Don’t react to lagging indicators like hospitalizations and deaths – it doesn’t work </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You can’t be effective without community involvement and local partnering </a:t>
            </a:r>
          </a:p>
          <a:p>
            <a:pPr marL="571500" lvl="1" indent="-571500" hangingPunct="1">
              <a:spcBef>
                <a:spcPts val="0"/>
              </a:spcBef>
              <a:buFont typeface="Arial" panose="020B0604020202020204" pitchFamily="34" charset="0"/>
              <a:buChar char="•"/>
            </a:pPr>
            <a:endParaRPr lang="en-US" sz="3600">
              <a:solidFill>
                <a:srgbClr val="00325C"/>
              </a:solidFill>
              <a:latin typeface="Noto Sans Mongolian" panose="020B0502040504020204" pitchFamily="34" charset="0"/>
              <a:cs typeface="Noto Sans Mongolian" panose="020B0502040504020204" pitchFamily="34" charset="0"/>
            </a:endParaRPr>
          </a:p>
          <a:p>
            <a:pPr lvl="0"/>
            <a:endParaRPr lang="en-US" sz="3600">
              <a:latin typeface="Noto Sans Mongolian" panose="020B0502040504020204" pitchFamily="34" charset="0"/>
              <a:cs typeface="Noto Sans Mongolian" panose="020B0502040504020204" pitchFamily="34" charset="0"/>
            </a:endParaRPr>
          </a:p>
          <a:p>
            <a:pPr lvl="1" hangingPunct="1">
              <a:spcBef>
                <a:spcPts val="0"/>
              </a:spcBef>
            </a:pPr>
            <a:endParaRPr lang="en-US" sz="3600">
              <a:solidFill>
                <a:srgbClr val="00325C"/>
              </a:solidFill>
              <a:latin typeface="Noto Sans Mongolian" panose="020B0502040504020204" pitchFamily="34" charset="0"/>
              <a:cs typeface="Noto Sans Mongolian" panose="020B0502040504020204" pitchFamily="34" charset="0"/>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1945025"/>
            <a:ext cx="20408335" cy="2035127"/>
          </a:xfrm>
          <a:prstGeom prst="rect">
            <a:avLst/>
          </a:prstGeom>
        </p:spPr>
        <p:txBody>
          <a:bodyPr>
            <a:normAutofit/>
          </a:bodyPr>
          <a:lstStyle>
            <a:lvl1pPr defTabSz="792479">
              <a:defRPr sz="6911"/>
            </a:lvl1pPr>
          </a:lstStyle>
          <a:p>
            <a:r>
              <a:rPr lang="en-US">
                <a:solidFill>
                  <a:srgbClr val="00325C"/>
                </a:solidFill>
                <a:latin typeface="Nunito Sans ExtraBold" pitchFamily="2" charset="77"/>
              </a:rPr>
              <a:t>Learnings: </a:t>
            </a:r>
            <a:r>
              <a:rPr lang="en-US" sz="5300">
                <a:solidFill>
                  <a:srgbClr val="00325C"/>
                </a:solidFill>
                <a:latin typeface="Nunito Sans ExtraBold" pitchFamily="2" charset="77"/>
              </a:rPr>
              <a:t>Large scale testing is the backbone to opening up more safely and more sustainably</a:t>
            </a:r>
            <a:endParaRPr sz="5300">
              <a:solidFill>
                <a:srgbClr val="00325C"/>
              </a:solidFill>
              <a:latin typeface="Nunito Sans ExtraBold" pitchFamily="2" charset="77"/>
            </a:endParaRPr>
          </a:p>
        </p:txBody>
      </p:sp>
    </p:spTree>
    <p:extLst>
      <p:ext uri="{BB962C8B-B14F-4D97-AF65-F5344CB8AC3E}">
        <p14:creationId xmlns:p14="http://schemas.microsoft.com/office/powerpoint/2010/main" val="31179142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2D42EAA-71E8-47AA-8F51-3A7F69E631AE}"/>
              </a:ext>
            </a:extLst>
          </p:cNvPr>
          <p:cNvGraphicFramePr>
            <a:graphicFrameLocks noChangeAspect="1"/>
          </p:cNvGraphicFramePr>
          <p:nvPr>
            <p:custDataLst>
              <p:tags r:id="rId2"/>
            </p:custDataLst>
            <p:extLst>
              <p:ext uri="{D42A27DB-BD31-4B8C-83A1-F6EECF244321}">
                <p14:modId xmlns:p14="http://schemas.microsoft.com/office/powerpoint/2010/main" val="240907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2"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2D42EAA-71E8-47AA-8F51-3A7F69E631A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solidFill>
                  <a:srgbClr val="00325C"/>
                </a:solidFill>
                <a:latin typeface="Nunito Sans" pitchFamily="2" charset="77"/>
              </a:rPr>
              <a:t>23</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Recommendations</a:t>
            </a:r>
            <a:endParaRPr>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14" name="Content Placeholder 1">
            <a:extLst>
              <a:ext uri="{FF2B5EF4-FFF2-40B4-BE49-F238E27FC236}">
                <a16:creationId xmlns:a16="http://schemas.microsoft.com/office/drawing/2014/main" id="{ED494E25-43E0-784C-B210-586A3D08315E}"/>
              </a:ext>
            </a:extLst>
          </p:cNvPr>
          <p:cNvSpPr txBox="1">
            <a:spLocks/>
          </p:cNvSpPr>
          <p:nvPr/>
        </p:nvSpPr>
        <p:spPr>
          <a:xfrm>
            <a:off x="1142999" y="3743981"/>
            <a:ext cx="22098001" cy="7403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marL="742950" indent="-742950" hangingPunct="1">
              <a:spcBef>
                <a:spcPts val="1200"/>
              </a:spcBef>
              <a:buFont typeface="+mj-lt"/>
              <a:buAutoNum type="arabicPeriod"/>
            </a:pPr>
            <a:r>
              <a:rPr lang="en-US" sz="4400" b="1" dirty="0">
                <a:solidFill>
                  <a:srgbClr val="00325C"/>
                </a:solidFill>
                <a:latin typeface="Nunito Sans ExtraBold" pitchFamily="2" charset="77"/>
              </a:rPr>
              <a:t>Make SHIELD Illinois Saliva test broadly available as the backbone of national testing </a:t>
            </a:r>
          </a:p>
          <a:p>
            <a:pPr marL="742950" indent="-742950" hangingPunct="1">
              <a:spcBef>
                <a:spcPts val="1200"/>
              </a:spcBef>
              <a:buFont typeface="+mj-lt"/>
              <a:buAutoNum type="arabicPeriod"/>
            </a:pPr>
            <a:r>
              <a:rPr lang="en-US" sz="4400" b="1" dirty="0">
                <a:solidFill>
                  <a:srgbClr val="00325C"/>
                </a:solidFill>
                <a:latin typeface="Nunito Sans ExtraBold" pitchFamily="2" charset="77"/>
              </a:rPr>
              <a:t>Test results that take over 24 hours should not be reimbursed</a:t>
            </a:r>
          </a:p>
          <a:p>
            <a:pPr marL="742950" indent="-742950" hangingPunct="1">
              <a:spcBef>
                <a:spcPts val="1200"/>
              </a:spcBef>
              <a:buFont typeface="+mj-lt"/>
              <a:buAutoNum type="arabicPeriod"/>
            </a:pPr>
            <a:r>
              <a:rPr lang="en-US" sz="4400" b="1" dirty="0">
                <a:solidFill>
                  <a:srgbClr val="00325C"/>
                </a:solidFill>
                <a:latin typeface="Nunito Sans ExtraBold" pitchFamily="2" charset="77"/>
              </a:rPr>
              <a:t>Add over 3 million daily tests and require turnaround times of under 24 hours for all tests</a:t>
            </a:r>
          </a:p>
          <a:p>
            <a:pPr marL="742950" indent="-742950" hangingPunct="1">
              <a:spcBef>
                <a:spcPts val="1200"/>
              </a:spcBef>
              <a:buFont typeface="+mj-lt"/>
              <a:buAutoNum type="arabicPeriod"/>
            </a:pPr>
            <a:r>
              <a:rPr lang="en-US" sz="4400" b="1" dirty="0">
                <a:solidFill>
                  <a:srgbClr val="00325C"/>
                </a:solidFill>
                <a:latin typeface="Nunito Sans ExtraBold" pitchFamily="2" charset="77"/>
              </a:rPr>
              <a:t>Redesign the contact tracing system so it is rapid – less than 12 hours – starting with picking an electronic application – we suggest Safer Illinois application</a:t>
            </a:r>
          </a:p>
          <a:p>
            <a:pPr marL="742950" indent="-742950" hangingPunct="1">
              <a:spcBef>
                <a:spcPts val="1200"/>
              </a:spcBef>
              <a:buFont typeface="+mj-lt"/>
              <a:buAutoNum type="arabicPeriod"/>
            </a:pPr>
            <a:r>
              <a:rPr lang="en-US" sz="4400" b="1" dirty="0">
                <a:solidFill>
                  <a:srgbClr val="00325C"/>
                </a:solidFill>
                <a:latin typeface="Nunito Sans ExtraBold" pitchFamily="2" charset="77"/>
              </a:rPr>
              <a:t>Help, build and train local communities to run and tailor SHIELD to their community</a:t>
            </a:r>
          </a:p>
          <a:p>
            <a:pPr marL="742950" indent="-742950" hangingPunct="1">
              <a:spcBef>
                <a:spcPts val="1200"/>
              </a:spcBef>
              <a:buFont typeface="+mj-lt"/>
              <a:buAutoNum type="arabicPeriod"/>
            </a:pPr>
            <a:r>
              <a:rPr lang="en-US" sz="4400" b="1" dirty="0">
                <a:solidFill>
                  <a:srgbClr val="00325C"/>
                </a:solidFill>
                <a:latin typeface="Nunito Sans ExtraBold" pitchFamily="2" charset="77"/>
              </a:rPr>
              <a:t>Work hard on behaviors and adopt the ”do to do” model</a:t>
            </a:r>
          </a:p>
          <a:p>
            <a:pPr marL="742950" indent="-742950" hangingPunct="1">
              <a:spcBef>
                <a:spcPts val="1200"/>
              </a:spcBef>
              <a:buFont typeface="+mj-lt"/>
              <a:buAutoNum type="arabicPeriod"/>
            </a:pPr>
            <a:r>
              <a:rPr lang="en-US" sz="4400" b="1" dirty="0">
                <a:solidFill>
                  <a:srgbClr val="00325C"/>
                </a:solidFill>
                <a:latin typeface="Nunito Sans ExtraBold" pitchFamily="2" charset="77"/>
              </a:rPr>
              <a:t>Actively manage the supply chain constrains. They are real but can be resolved with active management</a:t>
            </a:r>
          </a:p>
          <a:p>
            <a:pPr marL="742950" indent="-742950" hangingPunct="1">
              <a:spcBef>
                <a:spcPts val="1200"/>
              </a:spcBef>
              <a:buFont typeface="+mj-lt"/>
              <a:buAutoNum type="arabicPeriod"/>
            </a:pPr>
            <a:r>
              <a:rPr lang="en-US" sz="4400" b="1" dirty="0">
                <a:solidFill>
                  <a:srgbClr val="00325C"/>
                </a:solidFill>
                <a:latin typeface="Nunito Sans ExtraBold" pitchFamily="2" charset="77"/>
              </a:rPr>
              <a:t>Build out the organization capacity at three levels – federal, state and local</a:t>
            </a:r>
          </a:p>
          <a:p>
            <a:pPr marL="742950" indent="-742950" hangingPunct="1">
              <a:spcBef>
                <a:spcPts val="1200"/>
              </a:spcBef>
              <a:buFont typeface="+mj-lt"/>
              <a:buAutoNum type="arabicPeriod"/>
            </a:pPr>
            <a:r>
              <a:rPr lang="en-US" sz="4400" b="1" dirty="0">
                <a:solidFill>
                  <a:srgbClr val="00325C"/>
                </a:solidFill>
                <a:latin typeface="Nunito Sans ExtraBold" pitchFamily="2" charset="77"/>
              </a:rPr>
              <a:t>Use the Federal stimulus funding so Local Health Departments can set up SHIELD programs</a:t>
            </a:r>
          </a:p>
          <a:p>
            <a:pPr hangingPunct="1">
              <a:spcBef>
                <a:spcPts val="1200"/>
              </a:spcBef>
            </a:pPr>
            <a:endParaRPr lang="en-US" sz="4400" b="1" dirty="0">
              <a:solidFill>
                <a:srgbClr val="00325C"/>
              </a:solidFill>
              <a:latin typeface="Nunito Sans ExtraBold"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1945025"/>
            <a:ext cx="20408335" cy="2035127"/>
          </a:xfrm>
          <a:prstGeom prst="rect">
            <a:avLst/>
          </a:prstGeom>
        </p:spPr>
        <p:txBody>
          <a:bodyPr>
            <a:normAutofit/>
          </a:bodyPr>
          <a:lstStyle>
            <a:lvl1pPr defTabSz="792479">
              <a:defRPr sz="6911"/>
            </a:lvl1pPr>
          </a:lstStyle>
          <a:p>
            <a:r>
              <a:rPr lang="en-US" sz="5600">
                <a:solidFill>
                  <a:srgbClr val="00325C"/>
                </a:solidFill>
                <a:latin typeface="Nunito Sans ExtraBold" pitchFamily="2" charset="77"/>
              </a:rPr>
              <a:t>We have nine recommendations</a:t>
            </a:r>
            <a:endParaRPr sz="5600">
              <a:solidFill>
                <a:srgbClr val="00325C"/>
              </a:solidFill>
              <a:latin typeface="Nunito Sans ExtraBold" pitchFamily="2" charset="77"/>
            </a:endParaRPr>
          </a:p>
        </p:txBody>
      </p:sp>
    </p:spTree>
    <p:extLst>
      <p:ext uri="{BB962C8B-B14F-4D97-AF65-F5344CB8AC3E}">
        <p14:creationId xmlns:p14="http://schemas.microsoft.com/office/powerpoint/2010/main" val="185769087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extLst>
              <p:ext uri="{D42A27DB-BD31-4B8C-83A1-F6EECF244321}">
                <p14:modId xmlns:p14="http://schemas.microsoft.com/office/powerpoint/2010/main" val="1486397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6"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24</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Recommendations</a:t>
            </a:r>
            <a:endParaRPr lang="en-US">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408335" cy="2035127"/>
          </a:xfrm>
          <a:prstGeom prst="rect">
            <a:avLst/>
          </a:prstGeom>
        </p:spPr>
        <p:txBody>
          <a:bodyPr>
            <a:normAutofit/>
          </a:bodyPr>
          <a:lstStyle>
            <a:lvl1pPr defTabSz="792479">
              <a:defRPr sz="6911"/>
            </a:lvl1pPr>
          </a:lstStyle>
          <a:p>
            <a:r>
              <a:rPr lang="en-US" sz="5600">
                <a:solidFill>
                  <a:srgbClr val="00325C"/>
                </a:solidFill>
                <a:latin typeface="Nunito Sans ExtraBold" pitchFamily="2" charset="77"/>
              </a:rPr>
              <a:t>First Recommendation:  Pick a test with low limits of detection</a:t>
            </a:r>
          </a:p>
        </p:txBody>
      </p:sp>
      <p:sp>
        <p:nvSpPr>
          <p:cNvPr id="10" name="Content Placeholder 1">
            <a:extLst>
              <a:ext uri="{FF2B5EF4-FFF2-40B4-BE49-F238E27FC236}">
                <a16:creationId xmlns:a16="http://schemas.microsoft.com/office/drawing/2014/main" id="{B1DD29F2-451B-4D1B-8419-E1CB6C2BB884}"/>
              </a:ext>
            </a:extLst>
          </p:cNvPr>
          <p:cNvSpPr txBox="1">
            <a:spLocks/>
          </p:cNvSpPr>
          <p:nvPr/>
        </p:nvSpPr>
        <p:spPr>
          <a:xfrm>
            <a:off x="1828799" y="4228415"/>
            <a:ext cx="20408335"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a:solidFill>
                  <a:srgbClr val="00325C"/>
                </a:solidFill>
                <a:latin typeface="Nunito Sans" pitchFamily="2" charset="77"/>
              </a:rPr>
              <a:t>Low limits of detection are key for surveillance testing since w</a:t>
            </a:r>
            <a:r>
              <a:rPr lang="en-US" sz="3600" b="1">
                <a:solidFill>
                  <a:srgbClr val="00325C"/>
                </a:solidFill>
                <a:latin typeface="Nunito Sans Light" pitchFamily="2" charset="77"/>
              </a:rPr>
              <a:t>e must detect the virus as early as possible after infection</a:t>
            </a:r>
          </a:p>
          <a:p>
            <a:pPr hangingPunct="1">
              <a:spcBef>
                <a:spcPts val="2400"/>
              </a:spcBef>
            </a:pPr>
            <a:r>
              <a:rPr lang="en-US" sz="3600" b="1">
                <a:solidFill>
                  <a:srgbClr val="00325C"/>
                </a:solidFill>
                <a:latin typeface="Noto Sans Mongolian" panose="020B0502040504020204" pitchFamily="34" charset="0"/>
                <a:cs typeface="Noto Sans Mongolian" panose="020B0502040504020204" pitchFamily="34" charset="0"/>
              </a:rPr>
              <a:t>All COVID tests are not equal</a:t>
            </a:r>
          </a:p>
          <a:p>
            <a:pPr hangingPunct="1">
              <a:spcBef>
                <a:spcPts val="2400"/>
              </a:spcBef>
            </a:pPr>
            <a:r>
              <a:rPr lang="en-US" sz="3600" b="1">
                <a:solidFill>
                  <a:srgbClr val="00325C"/>
                </a:solidFill>
                <a:latin typeface="Nunito Sans" pitchFamily="2" charset="77"/>
              </a:rPr>
              <a:t>The SHIELD saliva test is the best option</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It is a PCR test with inherently low limit of detection (</a:t>
            </a:r>
            <a:r>
              <a:rPr lang="en-US" sz="3600" err="1">
                <a:solidFill>
                  <a:srgbClr val="00325C"/>
                </a:solidFill>
                <a:latin typeface="Nunito Sans Light" pitchFamily="2" charset="77"/>
              </a:rPr>
              <a:t>LoD</a:t>
            </a:r>
            <a:r>
              <a:rPr lang="en-US" sz="3600">
                <a:solidFill>
                  <a:srgbClr val="00325C"/>
                </a:solidFill>
                <a:latin typeface="Nunito Sans Light" pitchFamily="2" charset="77"/>
              </a:rPr>
              <a:t>)</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Saliva-based tests have a lower </a:t>
            </a:r>
            <a:r>
              <a:rPr lang="en-US" sz="3600" err="1">
                <a:solidFill>
                  <a:srgbClr val="00325C"/>
                </a:solidFill>
                <a:latin typeface="Nunito Sans Light" pitchFamily="2" charset="77"/>
              </a:rPr>
              <a:t>LoD</a:t>
            </a:r>
            <a:r>
              <a:rPr lang="en-US" sz="3600">
                <a:solidFill>
                  <a:srgbClr val="00325C"/>
                </a:solidFill>
                <a:latin typeface="Nunito Sans Light" pitchFamily="2" charset="77"/>
              </a:rPr>
              <a:t> than nasal-based antigen tests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The SHIELD saliva test has lower </a:t>
            </a:r>
            <a:r>
              <a:rPr lang="en-US" sz="3600" err="1">
                <a:solidFill>
                  <a:srgbClr val="00325C"/>
                </a:solidFill>
                <a:latin typeface="Nunito Sans Light" pitchFamily="2" charset="77"/>
              </a:rPr>
              <a:t>LoD</a:t>
            </a:r>
            <a:r>
              <a:rPr lang="en-US" sz="3600">
                <a:solidFill>
                  <a:srgbClr val="00325C"/>
                </a:solidFill>
                <a:latin typeface="Nunito Sans Light" pitchFamily="2" charset="77"/>
              </a:rPr>
              <a:t> than other saliva-based tests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Sample collection does not have the discomfort of nasopharyngeal sample collection, nor does it require trained medical personnel</a:t>
            </a:r>
          </a:p>
          <a:p>
            <a:pPr hangingPunct="1">
              <a:spcBef>
                <a:spcPts val="2400"/>
              </a:spcBef>
            </a:pPr>
            <a:r>
              <a:rPr lang="en-US" sz="3600" b="1">
                <a:solidFill>
                  <a:srgbClr val="00325C"/>
                </a:solidFill>
                <a:latin typeface="Nunito Sans" pitchFamily="2" charset="77"/>
              </a:rPr>
              <a:t>Antigen tests should be used where speed is of utmost importance</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Antigen tests have inadequate </a:t>
            </a:r>
            <a:r>
              <a:rPr lang="en-US" sz="3600" err="1">
                <a:solidFill>
                  <a:srgbClr val="00325C"/>
                </a:solidFill>
                <a:latin typeface="Nunito Sans Light" pitchFamily="2" charset="77"/>
              </a:rPr>
              <a:t>LoDs</a:t>
            </a:r>
            <a:r>
              <a:rPr lang="en-US" sz="3600">
                <a:solidFill>
                  <a:srgbClr val="00325C"/>
                </a:solidFill>
                <a:latin typeface="Nunito Sans Light" pitchFamily="2" charset="77"/>
              </a:rPr>
              <a:t> for surveillance testing</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They do have a significant speed advantage and should be used for testing immediately prior to events (large meetings, air travel, sporting events, dinner events…)</a:t>
            </a:r>
          </a:p>
          <a:p>
            <a:pPr lvl="1" hangingPunct="1">
              <a:spcBef>
                <a:spcPts val="0"/>
              </a:spcBef>
            </a:pPr>
            <a:endParaRPr lang="en-US" sz="3600">
              <a:solidFill>
                <a:srgbClr val="00325C"/>
              </a:solidFill>
              <a:latin typeface="Nunito Sans Light" pitchFamily="2" charset="77"/>
            </a:endParaRPr>
          </a:p>
          <a:p>
            <a:pPr marL="457200" lvl="1" indent="-457200" hangingPunct="1">
              <a:spcBef>
                <a:spcPts val="0"/>
              </a:spcBef>
              <a:buFont typeface="Arial" panose="020B0604020202020204" pitchFamily="34" charset="0"/>
              <a:buChar char="•"/>
            </a:pPr>
            <a:endParaRPr lang="en-US" sz="3600">
              <a:solidFill>
                <a:srgbClr val="00325C"/>
              </a:solidFill>
              <a:latin typeface="Nunito Sans Light" pitchFamily="2" charset="77"/>
            </a:endParaRPr>
          </a:p>
        </p:txBody>
      </p:sp>
    </p:spTree>
    <p:extLst>
      <p:ext uri="{BB962C8B-B14F-4D97-AF65-F5344CB8AC3E}">
        <p14:creationId xmlns:p14="http://schemas.microsoft.com/office/powerpoint/2010/main" val="114840537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2D42EAA-71E8-47AA-8F51-3A7F69E631AE}"/>
              </a:ext>
            </a:extLst>
          </p:cNvPr>
          <p:cNvGraphicFramePr>
            <a:graphicFrameLocks noChangeAspect="1"/>
          </p:cNvGraphicFramePr>
          <p:nvPr>
            <p:custDataLst>
              <p:tags r:id="rId2"/>
            </p:custDataLst>
            <p:extLst>
              <p:ext uri="{D42A27DB-BD31-4B8C-83A1-F6EECF244321}">
                <p14:modId xmlns:p14="http://schemas.microsoft.com/office/powerpoint/2010/main" val="2328049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0"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2D42EAA-71E8-47AA-8F51-3A7F69E631A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solidFill>
                  <a:srgbClr val="00325C"/>
                </a:solidFill>
                <a:latin typeface="Nunito Sans" pitchFamily="2" charset="77"/>
              </a:rPr>
              <a:t>25</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Recommendations</a:t>
            </a:r>
            <a:endParaRPr>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14" name="Content Placeholder 1">
            <a:extLst>
              <a:ext uri="{FF2B5EF4-FFF2-40B4-BE49-F238E27FC236}">
                <a16:creationId xmlns:a16="http://schemas.microsoft.com/office/drawing/2014/main" id="{ED494E25-43E0-784C-B210-586A3D08315E}"/>
              </a:ext>
            </a:extLst>
          </p:cNvPr>
          <p:cNvSpPr txBox="1">
            <a:spLocks/>
          </p:cNvSpPr>
          <p:nvPr/>
        </p:nvSpPr>
        <p:spPr>
          <a:xfrm>
            <a:off x="1755647" y="4572704"/>
            <a:ext cx="21412201" cy="9291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a:solidFill>
                  <a:srgbClr val="00325C"/>
                </a:solidFill>
                <a:latin typeface="Noto Sans Mongolian" panose="020B0502040504020204" pitchFamily="34" charset="0"/>
                <a:cs typeface="Noto Sans Mongolian" panose="020B0502040504020204" pitchFamily="34" charset="0"/>
              </a:rPr>
              <a:t>SHIELD test is accurate and compares favorably to other saliva-based tests and antigen tests</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SHIELD saliva test has a validated LOD at 1.5 viral copies per microliter</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Yale’s </a:t>
            </a:r>
            <a:r>
              <a:rPr lang="en-US" sz="3600" err="1">
                <a:solidFill>
                  <a:srgbClr val="00325C"/>
                </a:solidFill>
                <a:latin typeface="Noto Sans Mongolian" panose="020B0502040504020204" pitchFamily="34" charset="0"/>
                <a:cs typeface="Noto Sans Mongolian" panose="020B0502040504020204" pitchFamily="34" charset="0"/>
              </a:rPr>
              <a:t>SalivaDirect</a:t>
            </a:r>
            <a:r>
              <a:rPr lang="en-US" sz="3600">
                <a:solidFill>
                  <a:srgbClr val="00325C"/>
                </a:solidFill>
                <a:latin typeface="Noto Sans Mongolian" panose="020B0502040504020204" pitchFamily="34" charset="0"/>
                <a:cs typeface="Noto Sans Mongolian" panose="020B0502040504020204" pitchFamily="34" charset="0"/>
              </a:rPr>
              <a:t>, for example, is eight times less sensitive than Illinois </a:t>
            </a:r>
            <a:r>
              <a:rPr lang="en-US" sz="3600">
                <a:solidFill>
                  <a:srgbClr val="002060"/>
                </a:solidFill>
                <a:latin typeface="Noto Sans Mongolian" panose="020B0502040504020204" pitchFamily="34" charset="0"/>
                <a:cs typeface="Noto Sans Mongolian" panose="020B0502040504020204" pitchFamily="34" charset="0"/>
              </a:rPr>
              <a:t>SHIELD</a:t>
            </a:r>
            <a:r>
              <a:rPr lang="en-US" sz="3600">
                <a:solidFill>
                  <a:srgbClr val="00325C"/>
                </a:solidFill>
                <a:latin typeface="Noto Sans Mongolian" panose="020B0502040504020204" pitchFamily="34" charset="0"/>
                <a:cs typeface="Noto Sans Mongolian" panose="020B0502040504020204" pitchFamily="34" charset="0"/>
              </a:rPr>
              <a:t> and should not be used </a:t>
            </a:r>
          </a:p>
          <a:p>
            <a:pPr marL="571500" lvl="1" indent="-571500" hangingPunct="1">
              <a:spcBef>
                <a:spcPts val="0"/>
              </a:spcBef>
              <a:buFont typeface="Arial" panose="020B0604020202020204" pitchFamily="34" charset="0"/>
              <a:buChar char="•"/>
            </a:pPr>
            <a:r>
              <a:rPr lang="en-US" sz="3600">
                <a:solidFill>
                  <a:srgbClr val="00325C"/>
                </a:solidFill>
                <a:latin typeface="Noto Sans Mongolian" panose="020B0502040504020204" pitchFamily="34" charset="0"/>
                <a:cs typeface="Noto Sans Mongolian" panose="020B0502040504020204" pitchFamily="34" charset="0"/>
              </a:rPr>
              <a:t>Antigen tests can only be used for symptomatic patients </a:t>
            </a:r>
          </a:p>
          <a:p>
            <a:pPr hangingPunct="1">
              <a:spcBef>
                <a:spcPts val="2400"/>
              </a:spcBef>
            </a:pPr>
            <a:r>
              <a:rPr lang="en-US" sz="3600" b="1">
                <a:solidFill>
                  <a:srgbClr val="002060"/>
                </a:solidFill>
                <a:latin typeface="Noto Sans Mongolian" panose="020B0502040504020204" pitchFamily="34" charset="0"/>
                <a:cs typeface="Noto Sans Mongolian" panose="020B0502040504020204" pitchFamily="34" charset="0"/>
              </a:rPr>
              <a:t>In comparison to the other leading saliva-based test, SHIELD’s test has a lower LOD and a demonstrated capability to run at very high volumes, up to nearly 17,500 tests per day in on campus</a:t>
            </a:r>
          </a:p>
          <a:p>
            <a:pPr hangingPunct="1">
              <a:spcBef>
                <a:spcPts val="2400"/>
              </a:spcBef>
            </a:pPr>
            <a:r>
              <a:rPr lang="en-US" sz="3600" b="1">
                <a:solidFill>
                  <a:srgbClr val="002060"/>
                </a:solidFill>
                <a:latin typeface="Noto Sans Mongolian" panose="020B0502040504020204" pitchFamily="34" charset="0"/>
                <a:cs typeface="Noto Sans Mongolian" panose="020B0502040504020204" pitchFamily="34" charset="0"/>
              </a:rPr>
              <a:t>The SHIELD test has very high specificity, reducing the cost and disruption of false positives and the quarantine and isolation that result.  We have run our campus testing system for months and most days the positivity rate was 0.3% to 0.4%, implying that the false positive rate is extremely low.  </a:t>
            </a:r>
          </a:p>
          <a:p>
            <a:r>
              <a:rPr lang="en-US" sz="3600" b="1">
                <a:solidFill>
                  <a:srgbClr val="002060"/>
                </a:solidFill>
                <a:latin typeface="Noto Sans Mongolian" panose="020B0502040504020204" pitchFamily="34" charset="0"/>
                <a:cs typeface="Noto Sans Mongolian" panose="020B0502040504020204" pitchFamily="34" charset="0"/>
              </a:rPr>
              <a:t>Antigen tests should only be used in symptomatic testing</a:t>
            </a:r>
          </a:p>
          <a:p>
            <a:pPr marL="571500" lvl="1" indent="-571500" hangingPunct="1">
              <a:spcBef>
                <a:spcPts val="0"/>
              </a:spcBef>
              <a:buFont typeface="Arial" panose="020B0604020202020204" pitchFamily="34" charset="0"/>
              <a:buChar char="•"/>
            </a:pPr>
            <a:r>
              <a:rPr lang="en-US" sz="3600">
                <a:solidFill>
                  <a:srgbClr val="002060"/>
                </a:solidFill>
                <a:latin typeface="Noto Sans Mongolian" panose="020B0502040504020204" pitchFamily="34" charset="0"/>
                <a:cs typeface="Noto Sans Mongolian" panose="020B0502040504020204" pitchFamily="34" charset="0"/>
              </a:rPr>
              <a:t>On our sports teams, the antigen test only picking up the virus 1 in 9 times against the saliva test</a:t>
            </a:r>
          </a:p>
          <a:p>
            <a:pPr marL="571500" lvl="1" indent="-571500" hangingPunct="1">
              <a:spcBef>
                <a:spcPts val="0"/>
              </a:spcBef>
              <a:buFont typeface="Arial" panose="020B0604020202020204" pitchFamily="34" charset="0"/>
              <a:buChar char="•"/>
            </a:pPr>
            <a:r>
              <a:rPr lang="en-US" sz="3600">
                <a:solidFill>
                  <a:srgbClr val="002060"/>
                </a:solidFill>
                <a:latin typeface="Noto Sans Mongolian" panose="020B0502040504020204" pitchFamily="34" charset="0"/>
                <a:cs typeface="Noto Sans Mongolian" panose="020B0502040504020204" pitchFamily="34" charset="0"/>
              </a:rPr>
              <a:t>Based on this data and on the summary data in the recent articles, antigen testing cannot play any role in controlling the pandemic. </a:t>
            </a: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800" y="2137228"/>
            <a:ext cx="20408335" cy="2035127"/>
          </a:xfrm>
          <a:prstGeom prst="rect">
            <a:avLst/>
          </a:prstGeom>
        </p:spPr>
        <p:txBody>
          <a:bodyPr>
            <a:normAutofit/>
          </a:bodyPr>
          <a:lstStyle>
            <a:lvl1pPr defTabSz="792479">
              <a:defRPr sz="6911"/>
            </a:lvl1pPr>
          </a:lstStyle>
          <a:p>
            <a:r>
              <a:rPr lang="en-US" sz="5600">
                <a:solidFill>
                  <a:srgbClr val="00325C"/>
                </a:solidFill>
                <a:latin typeface="Nunito Sans ExtraBold" pitchFamily="2" charset="77"/>
              </a:rPr>
              <a:t>First Recommendation (CONTINUED) – MAKE SHIELD Illinois Saliva test broadly available as the backbone of testing</a:t>
            </a:r>
            <a:endParaRPr sz="5600">
              <a:solidFill>
                <a:srgbClr val="00325C"/>
              </a:solidFill>
              <a:latin typeface="Nunito Sans ExtraBold" pitchFamily="2" charset="77"/>
            </a:endParaRPr>
          </a:p>
        </p:txBody>
      </p:sp>
    </p:spTree>
    <p:extLst>
      <p:ext uri="{BB962C8B-B14F-4D97-AF65-F5344CB8AC3E}">
        <p14:creationId xmlns:p14="http://schemas.microsoft.com/office/powerpoint/2010/main" val="427692818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extLst>
              <p:ext uri="{D42A27DB-BD31-4B8C-83A1-F6EECF244321}">
                <p14:modId xmlns:p14="http://schemas.microsoft.com/office/powerpoint/2010/main" val="3744250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4"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26</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Recommendations</a:t>
            </a:r>
            <a:endParaRPr lang="en-US">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408335" cy="2035127"/>
          </a:xfrm>
          <a:prstGeom prst="rect">
            <a:avLst/>
          </a:prstGeom>
        </p:spPr>
        <p:txBody>
          <a:bodyPr>
            <a:normAutofit fontScale="90000"/>
          </a:bodyPr>
          <a:lstStyle>
            <a:lvl1pPr defTabSz="792479">
              <a:defRPr sz="6911"/>
            </a:lvl1pPr>
          </a:lstStyle>
          <a:p>
            <a:r>
              <a:rPr lang="en-US" sz="6200">
                <a:solidFill>
                  <a:srgbClr val="00325C"/>
                </a:solidFill>
                <a:latin typeface="Nunito Sans ExtraBold" pitchFamily="2" charset="77"/>
              </a:rPr>
              <a:t>Second Recommendation:  Test results that take over 24 hours should not be reimbursed.  This action </a:t>
            </a:r>
            <a:r>
              <a:rPr lang="en-US" sz="6200">
                <a:solidFill>
                  <a:srgbClr val="002060"/>
                </a:solidFill>
                <a:latin typeface="Nunito Sans ExtraBold" pitchFamily="2" charset="77"/>
              </a:rPr>
              <a:t>requires and will </a:t>
            </a:r>
            <a:r>
              <a:rPr lang="en-US" sz="6200">
                <a:solidFill>
                  <a:srgbClr val="00325C"/>
                </a:solidFill>
                <a:latin typeface="Nunito Sans ExtraBold" pitchFamily="2" charset="77"/>
              </a:rPr>
              <a:t>force more local deployment of testing </a:t>
            </a:r>
            <a:endParaRPr sz="6200">
              <a:solidFill>
                <a:srgbClr val="00325C"/>
              </a:solidFill>
              <a:latin typeface="Nunito Sans ExtraBold" pitchFamily="2" charset="77"/>
            </a:endParaRPr>
          </a:p>
        </p:txBody>
      </p:sp>
      <p:sp>
        <p:nvSpPr>
          <p:cNvPr id="10" name="Content Placeholder 1">
            <a:extLst>
              <a:ext uri="{FF2B5EF4-FFF2-40B4-BE49-F238E27FC236}">
                <a16:creationId xmlns:a16="http://schemas.microsoft.com/office/drawing/2014/main" id="{EE944B32-983A-427D-B19B-913CC4136905}"/>
              </a:ext>
            </a:extLst>
          </p:cNvPr>
          <p:cNvSpPr txBox="1">
            <a:spLocks/>
          </p:cNvSpPr>
          <p:nvPr/>
        </p:nvSpPr>
        <p:spPr>
          <a:xfrm>
            <a:off x="1828798" y="5016684"/>
            <a:ext cx="20408335"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a:solidFill>
                  <a:srgbClr val="00325C"/>
                </a:solidFill>
                <a:latin typeface="Nunito Sans" pitchFamily="2" charset="77"/>
              </a:rPr>
              <a:t>Speed is critical</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Average time between infection and symptoms is 5 ½ days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Average time between infection and transmission to another person is 5 days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At least half the infectious people don’t know they are </a:t>
            </a:r>
          </a:p>
          <a:p>
            <a:pPr hangingPunct="1">
              <a:spcBef>
                <a:spcPts val="2400"/>
              </a:spcBef>
            </a:pPr>
            <a:r>
              <a:rPr lang="en-US" sz="3600" b="1">
                <a:solidFill>
                  <a:srgbClr val="00325C"/>
                </a:solidFill>
                <a:latin typeface="Nunito Sans" pitchFamily="2" charset="77"/>
              </a:rPr>
              <a:t>We cannot wait days for test results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Tests often do not detect the virus the first couple of days after infection</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Most tests are not performed immediately after the virus is detectable</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We cannot afford adding more days before the results are available</a:t>
            </a:r>
          </a:p>
          <a:p>
            <a:pPr hangingPunct="1">
              <a:spcBef>
                <a:spcPts val="2400"/>
              </a:spcBef>
            </a:pPr>
            <a:r>
              <a:rPr lang="en-US" sz="3600" b="1">
                <a:solidFill>
                  <a:srgbClr val="00325C"/>
                </a:solidFill>
                <a:latin typeface="Nunito Sans" pitchFamily="2" charset="77"/>
              </a:rPr>
              <a:t>Not reimbursing for test results that take over 24 hours provides an incentive for quick turnaround times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Localized testing capacity (within 3 to 4 hours from sample collection site)</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Quick processing in the lab</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Speedy notification</a:t>
            </a:r>
          </a:p>
          <a:p>
            <a:pPr lvl="1" hangingPunct="1">
              <a:spcBef>
                <a:spcPts val="0"/>
              </a:spcBef>
            </a:pPr>
            <a:endParaRPr lang="en-US" sz="3600">
              <a:solidFill>
                <a:srgbClr val="00325C"/>
              </a:solidFill>
              <a:latin typeface="Nunito Sans Light" pitchFamily="2" charset="77"/>
            </a:endParaRPr>
          </a:p>
          <a:p>
            <a:pPr marL="457200" lvl="1" indent="-457200" hangingPunct="1">
              <a:spcBef>
                <a:spcPts val="0"/>
              </a:spcBef>
              <a:buFont typeface="Arial" panose="020B0604020202020204" pitchFamily="34" charset="0"/>
              <a:buChar char="•"/>
            </a:pPr>
            <a:endParaRPr lang="en-US" sz="3600">
              <a:solidFill>
                <a:srgbClr val="00325C"/>
              </a:solidFill>
              <a:latin typeface="Nunito Sans Light" pitchFamily="2" charset="77"/>
            </a:endParaRPr>
          </a:p>
        </p:txBody>
      </p:sp>
    </p:spTree>
    <p:extLst>
      <p:ext uri="{BB962C8B-B14F-4D97-AF65-F5344CB8AC3E}">
        <p14:creationId xmlns:p14="http://schemas.microsoft.com/office/powerpoint/2010/main" val="167971106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2D42EAA-71E8-47AA-8F51-3A7F69E631AE}"/>
              </a:ext>
            </a:extLst>
          </p:cNvPr>
          <p:cNvGraphicFramePr>
            <a:graphicFrameLocks noChangeAspect="1"/>
          </p:cNvGraphicFramePr>
          <p:nvPr>
            <p:custDataLst>
              <p:tags r:id="rId2"/>
            </p:custDataLst>
            <p:extLst>
              <p:ext uri="{D42A27DB-BD31-4B8C-83A1-F6EECF244321}">
                <p14:modId xmlns:p14="http://schemas.microsoft.com/office/powerpoint/2010/main" val="1536690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8"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2D42EAA-71E8-47AA-8F51-3A7F69E631A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27</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Recommendations</a:t>
            </a:r>
            <a:endParaRPr>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14" name="Content Placeholder 1">
            <a:extLst>
              <a:ext uri="{FF2B5EF4-FFF2-40B4-BE49-F238E27FC236}">
                <a16:creationId xmlns:a16="http://schemas.microsoft.com/office/drawing/2014/main" id="{ED494E25-43E0-784C-B210-586A3D08315E}"/>
              </a:ext>
            </a:extLst>
          </p:cNvPr>
          <p:cNvSpPr txBox="1">
            <a:spLocks/>
          </p:cNvSpPr>
          <p:nvPr/>
        </p:nvSpPr>
        <p:spPr>
          <a:xfrm>
            <a:off x="1847089" y="3393755"/>
            <a:ext cx="20408335" cy="8842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a:solidFill>
                  <a:srgbClr val="00325C"/>
                </a:solidFill>
                <a:latin typeface="Noto Sans Mongolian" panose="020B0502040504020204" pitchFamily="34" charset="0"/>
                <a:cs typeface="Noto Sans Mongolian" panose="020B0502040504020204" pitchFamily="34" charset="0"/>
              </a:rPr>
              <a:t>High testing capacity is needed to open society </a:t>
            </a:r>
          </a:p>
          <a:p>
            <a:pPr marL="457200" lvl="4" indent="-457200" hangingPunct="1">
              <a:spcBef>
                <a:spcPts val="0"/>
              </a:spcBef>
              <a:buFont typeface="Arial" panose="020B0604020202020204" pitchFamily="34" charset="0"/>
              <a:buChar char="•"/>
            </a:pPr>
            <a:r>
              <a:rPr lang="en-US" sz="3200">
                <a:solidFill>
                  <a:srgbClr val="00325C"/>
                </a:solidFill>
                <a:latin typeface="Noto Sans Mongolian" panose="020B0502040504020204" pitchFamily="34" charset="0"/>
                <a:cs typeface="Noto Sans Mongolian" panose="020B0502040504020204" pitchFamily="34" charset="0"/>
              </a:rPr>
              <a:t>Need extensive testing regimen across densely populated areas</a:t>
            </a:r>
          </a:p>
          <a:p>
            <a:pPr marL="457200" lvl="4" indent="-457200" hangingPunct="1">
              <a:spcBef>
                <a:spcPts val="0"/>
              </a:spcBef>
              <a:buFont typeface="Arial" panose="020B0604020202020204" pitchFamily="34" charset="0"/>
              <a:buChar char="•"/>
            </a:pPr>
            <a:r>
              <a:rPr lang="en-US" sz="3200">
                <a:solidFill>
                  <a:srgbClr val="00325C"/>
                </a:solidFill>
                <a:latin typeface="Noto Sans Mongolian" panose="020B0502040504020204" pitchFamily="34" charset="0"/>
                <a:cs typeface="Noto Sans Mongolian" panose="020B0502040504020204" pitchFamily="34" charset="0"/>
              </a:rPr>
              <a:t>Create a testing plan for schools – K-12 – for example, test teachers and administrators at least once a week </a:t>
            </a:r>
          </a:p>
          <a:p>
            <a:pPr marL="457200" lvl="4" indent="-457200" hangingPunct="1">
              <a:spcBef>
                <a:spcPts val="0"/>
              </a:spcBef>
              <a:buFont typeface="Arial" panose="020B0604020202020204" pitchFamily="34" charset="0"/>
              <a:buChar char="•"/>
            </a:pPr>
            <a:r>
              <a:rPr lang="en-US" sz="3200">
                <a:solidFill>
                  <a:srgbClr val="00325C"/>
                </a:solidFill>
                <a:latin typeface="Noto Sans Mongolian" panose="020B0502040504020204" pitchFamily="34" charset="0"/>
                <a:cs typeface="Noto Sans Mongolian" panose="020B0502040504020204" pitchFamily="34" charset="0"/>
              </a:rPr>
              <a:t>Create a testing plan for the communities at large by providing an extensive network of saliva PCR testing collection sites</a:t>
            </a:r>
          </a:p>
          <a:p>
            <a:pPr marL="457200" lvl="4" indent="-457200" hangingPunct="1">
              <a:spcBef>
                <a:spcPts val="0"/>
              </a:spcBef>
              <a:buFont typeface="Arial" panose="020B0604020202020204" pitchFamily="34" charset="0"/>
              <a:buChar char="•"/>
            </a:pPr>
            <a:r>
              <a:rPr lang="en-US" sz="3200">
                <a:solidFill>
                  <a:srgbClr val="00325C"/>
                </a:solidFill>
                <a:latin typeface="Noto Sans Mongolian" panose="020B0502040504020204" pitchFamily="34" charset="0"/>
                <a:cs typeface="Noto Sans Mongolian" panose="020B0502040504020204" pitchFamily="34" charset="0"/>
              </a:rPr>
              <a:t>Establish the ability for communities to leverage federal resources to build localized SHIELD ecosystems and test twice a week</a:t>
            </a:r>
          </a:p>
          <a:p>
            <a:pPr marL="457200" lvl="4" indent="-457200" hangingPunct="1">
              <a:spcBef>
                <a:spcPts val="0"/>
              </a:spcBef>
              <a:buFont typeface="Arial" panose="020B0604020202020204" pitchFamily="34" charset="0"/>
              <a:buChar char="•"/>
            </a:pPr>
            <a:r>
              <a:rPr lang="en-US" sz="3200">
                <a:solidFill>
                  <a:srgbClr val="00325C"/>
                </a:solidFill>
                <a:latin typeface="Noto Sans Mongolian" panose="020B0502040504020204" pitchFamily="34" charset="0"/>
                <a:cs typeface="Noto Sans Mongolian" panose="020B0502040504020204" pitchFamily="34" charset="0"/>
              </a:rPr>
              <a:t>Require same day PCR test results for in-door activities like bars and restaurants</a:t>
            </a:r>
          </a:p>
          <a:p>
            <a:pPr hangingPunct="1">
              <a:spcBef>
                <a:spcPts val="2400"/>
              </a:spcBef>
            </a:pPr>
            <a:r>
              <a:rPr lang="en-US" sz="3600" b="1">
                <a:solidFill>
                  <a:srgbClr val="00325C"/>
                </a:solidFill>
                <a:latin typeface="Noto Sans Mongolian" panose="020B0502040504020204" pitchFamily="34" charset="0"/>
                <a:cs typeface="Noto Sans Mongolian" panose="020B0502040504020204" pitchFamily="34" charset="0"/>
              </a:rPr>
              <a:t>Building sufficient saliva-based PCR capacity across four tiers of </a:t>
            </a:r>
          </a:p>
          <a:p>
            <a:pPr marL="571500" lvl="1" indent="-571500" hangingPunct="1">
              <a:spcBef>
                <a:spcPts val="0"/>
              </a:spcBef>
              <a:buFont typeface="Arial" panose="020B0604020202020204" pitchFamily="34" charset="0"/>
              <a:buChar char="•"/>
            </a:pPr>
            <a:r>
              <a:rPr lang="en-US" sz="3200">
                <a:solidFill>
                  <a:srgbClr val="00325C"/>
                </a:solidFill>
                <a:latin typeface="Noto Sans Mongolian" panose="020B0502040504020204" pitchFamily="34" charset="0"/>
                <a:cs typeface="Noto Sans Mongolian" panose="020B0502040504020204" pitchFamily="34" charset="0"/>
              </a:rPr>
              <a:t>25 largest US cities — build testing hubs with 100,000 tests per day capacity ($10 million per hub)</a:t>
            </a:r>
          </a:p>
          <a:p>
            <a:pPr marL="571500" lvl="1" indent="-571500" hangingPunct="1">
              <a:spcBef>
                <a:spcPts val="0"/>
              </a:spcBef>
              <a:buFont typeface="Arial" panose="020B0604020202020204" pitchFamily="34" charset="0"/>
              <a:buChar char="•"/>
            </a:pPr>
            <a:r>
              <a:rPr lang="en-US" sz="3200">
                <a:solidFill>
                  <a:srgbClr val="00325C"/>
                </a:solidFill>
                <a:latin typeface="Noto Sans Mongolian" panose="020B0502040504020204" pitchFamily="34" charset="0"/>
                <a:cs typeface="Noto Sans Mongolian" panose="020B0502040504020204" pitchFamily="34" charset="0"/>
              </a:rPr>
              <a:t>50 next largest US cities — build mobile labs with 10,000 tests per day capacity ($1 million per lab)</a:t>
            </a:r>
          </a:p>
          <a:p>
            <a:pPr marL="571500" lvl="1" indent="-571500" hangingPunct="1">
              <a:spcBef>
                <a:spcPts val="0"/>
              </a:spcBef>
              <a:buFont typeface="Arial" panose="020B0604020202020204" pitchFamily="34" charset="0"/>
              <a:buChar char="•"/>
            </a:pPr>
            <a:r>
              <a:rPr lang="en-US" sz="3200">
                <a:solidFill>
                  <a:srgbClr val="00325C"/>
                </a:solidFill>
                <a:latin typeface="Noto Sans Mongolian" panose="020B0502040504020204" pitchFamily="34" charset="0"/>
                <a:cs typeface="Noto Sans Mongolian" panose="020B0502040504020204" pitchFamily="34" charset="0"/>
              </a:rPr>
              <a:t>All major universities — build labs with 10,000 tests per day capacity ($1 million per lab)</a:t>
            </a:r>
          </a:p>
          <a:p>
            <a:pPr marL="571500" lvl="1" indent="-571500" hangingPunct="1">
              <a:spcBef>
                <a:spcPts val="0"/>
              </a:spcBef>
              <a:buFont typeface="Arial" panose="020B0604020202020204" pitchFamily="34" charset="0"/>
              <a:buChar char="•"/>
            </a:pPr>
            <a:r>
              <a:rPr lang="en-US" sz="3200">
                <a:solidFill>
                  <a:srgbClr val="00325C"/>
                </a:solidFill>
                <a:latin typeface="Noto Sans Mongolian" panose="020B0502040504020204" pitchFamily="34" charset="0"/>
                <a:cs typeface="Noto Sans Mongolian" panose="020B0502040504020204" pitchFamily="34" charset="0"/>
              </a:rPr>
              <a:t>Help local communities incorporate variants of SHIELD into a customized strategy for reopening primary education by providing a K-12 playbook and associated resources</a:t>
            </a:r>
          </a:p>
          <a:p>
            <a:pPr marL="571500" lvl="1" indent="-571500" hangingPunct="1">
              <a:spcBef>
                <a:spcPts val="0"/>
              </a:spcBef>
              <a:buFont typeface="Arial" panose="020B0604020202020204" pitchFamily="34" charset="0"/>
              <a:buChar char="•"/>
            </a:pPr>
            <a:r>
              <a:rPr lang="en-US" sz="3200">
                <a:solidFill>
                  <a:srgbClr val="00325C"/>
                </a:solidFill>
                <a:latin typeface="Noto Sans Mongolian" panose="020B0502040504020204" pitchFamily="34" charset="0"/>
                <a:cs typeface="Noto Sans Mongolian" panose="020B0502040504020204" pitchFamily="34" charset="0"/>
              </a:rPr>
              <a:t>Labs must be local to meet turnaround requirement (within a 3- to 4-hour drive radius) </a:t>
            </a:r>
          </a:p>
          <a:p>
            <a:pPr marL="571500" lvl="1" indent="-571500" hangingPunct="1">
              <a:spcBef>
                <a:spcPts val="0"/>
              </a:spcBef>
              <a:buFont typeface="Arial" panose="020B0604020202020204" pitchFamily="34" charset="0"/>
              <a:buChar char="•"/>
            </a:pPr>
            <a:endParaRPr lang="en-US" sz="3600">
              <a:solidFill>
                <a:srgbClr val="00325C"/>
              </a:solidFill>
              <a:latin typeface="Noto Sans Mongolian" panose="020B0502040504020204" pitchFamily="34" charset="0"/>
              <a:cs typeface="Noto Sans Mongolian" panose="020B0502040504020204" pitchFamily="34" charset="0"/>
            </a:endParaRPr>
          </a:p>
          <a:p>
            <a:pPr lvl="1" hangingPunct="1">
              <a:spcBef>
                <a:spcPts val="0"/>
              </a:spcBef>
            </a:pPr>
            <a:r>
              <a:rPr lang="en-US" sz="3600" b="1">
                <a:solidFill>
                  <a:srgbClr val="00325C"/>
                </a:solidFill>
                <a:latin typeface="Noto Sans Mongolian" panose="020B0502040504020204" pitchFamily="34" charset="0"/>
                <a:cs typeface="Noto Sans Mongolian" panose="020B0502040504020204" pitchFamily="34" charset="0"/>
              </a:rPr>
              <a:t>Each incremental test will cost less than $10 per test if you use Illinois Shield Saliva test.  3 million test per day will cost less than $30 million per day</a:t>
            </a:r>
          </a:p>
          <a:p>
            <a:pPr lvl="1" hangingPunct="1">
              <a:spcBef>
                <a:spcPts val="0"/>
              </a:spcBef>
            </a:pPr>
            <a:endParaRPr lang="en-US" sz="3600">
              <a:solidFill>
                <a:srgbClr val="00325C"/>
              </a:solidFill>
              <a:latin typeface="Noto Sans Mongolian" panose="020B0502040504020204" pitchFamily="34" charset="0"/>
              <a:cs typeface="Noto Sans Mongolian" panose="020B0502040504020204" pitchFamily="34" charset="0"/>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755647" y="2177678"/>
            <a:ext cx="20408335" cy="2238640"/>
          </a:xfrm>
          <a:prstGeom prst="rect">
            <a:avLst/>
          </a:prstGeom>
        </p:spPr>
        <p:txBody>
          <a:bodyPr>
            <a:normAutofit/>
          </a:bodyPr>
          <a:lstStyle>
            <a:lvl1pPr defTabSz="792479">
              <a:defRPr sz="6911"/>
            </a:lvl1pPr>
          </a:lstStyle>
          <a:p>
            <a:r>
              <a:rPr lang="en-US" sz="5600">
                <a:solidFill>
                  <a:srgbClr val="00325C"/>
                </a:solidFill>
                <a:latin typeface="Nunito Sans ExtraBold" pitchFamily="2" charset="77"/>
              </a:rPr>
              <a:t>third Recommendation:  Add over 3 million daily tests </a:t>
            </a:r>
            <a:endParaRPr sz="5600">
              <a:solidFill>
                <a:srgbClr val="00325C"/>
              </a:solidFill>
              <a:latin typeface="Nunito Sans ExtraBold" pitchFamily="2" charset="77"/>
            </a:endParaRPr>
          </a:p>
        </p:txBody>
      </p:sp>
    </p:spTree>
    <p:extLst>
      <p:ext uri="{BB962C8B-B14F-4D97-AF65-F5344CB8AC3E}">
        <p14:creationId xmlns:p14="http://schemas.microsoft.com/office/powerpoint/2010/main" val="198426735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2"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28</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National Recommendations</a:t>
            </a:r>
            <a:endParaRPr lang="en-US">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8" y="1980804"/>
            <a:ext cx="20408335" cy="2035127"/>
          </a:xfrm>
          <a:prstGeom prst="rect">
            <a:avLst/>
          </a:prstGeom>
        </p:spPr>
        <p:txBody>
          <a:bodyPr>
            <a:normAutofit fontScale="90000"/>
          </a:bodyPr>
          <a:lstStyle>
            <a:lvl1pPr defTabSz="792479">
              <a:defRPr sz="6911"/>
            </a:lvl1pPr>
          </a:lstStyle>
          <a:p>
            <a:r>
              <a:rPr lang="en-US" sz="6200">
                <a:solidFill>
                  <a:srgbClr val="00325C"/>
                </a:solidFill>
                <a:latin typeface="Nunito Sans ExtraBold" pitchFamily="2" charset="77"/>
              </a:rPr>
              <a:t>third Recommendation (Continued): Across large cities add </a:t>
            </a:r>
            <a:r>
              <a:rPr lang="en-US" sz="6200" u="sng">
                <a:solidFill>
                  <a:srgbClr val="00325C"/>
                </a:solidFill>
                <a:latin typeface="Nunito Sans ExtraBold" pitchFamily="2" charset="77"/>
              </a:rPr>
              <a:t>at least</a:t>
            </a:r>
            <a:r>
              <a:rPr lang="en-US" sz="6200">
                <a:solidFill>
                  <a:srgbClr val="00325C"/>
                </a:solidFill>
                <a:latin typeface="Nunito Sans ExtraBold" pitchFamily="2" charset="77"/>
              </a:rPr>
              <a:t> 100,000 test per day by building two test lab hubs in each city</a:t>
            </a:r>
            <a:endParaRPr sz="6200">
              <a:solidFill>
                <a:srgbClr val="00325C"/>
              </a:solidFill>
              <a:latin typeface="Nunito Sans ExtraBold" pitchFamily="2" charset="77"/>
            </a:endParaRPr>
          </a:p>
        </p:txBody>
      </p:sp>
      <p:sp>
        <p:nvSpPr>
          <p:cNvPr id="9" name="Content Placeholder 1">
            <a:extLst>
              <a:ext uri="{FF2B5EF4-FFF2-40B4-BE49-F238E27FC236}">
                <a16:creationId xmlns:a16="http://schemas.microsoft.com/office/drawing/2014/main" id="{51340763-029E-4D14-92BC-68124C7075EA}"/>
              </a:ext>
            </a:extLst>
          </p:cNvPr>
          <p:cNvSpPr txBox="1">
            <a:spLocks/>
          </p:cNvSpPr>
          <p:nvPr/>
        </p:nvSpPr>
        <p:spPr>
          <a:xfrm>
            <a:off x="1903983" y="4179425"/>
            <a:ext cx="20408335"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a:solidFill>
                  <a:srgbClr val="00325C"/>
                </a:solidFill>
                <a:latin typeface="Nunito Sans" pitchFamily="2" charset="77"/>
              </a:rPr>
              <a:t>The Broad Institute is an example of a very successful testing HUB – they do over 100,000 test per day, but their turnaround time needs to improve to below 24 hours  </a:t>
            </a:r>
          </a:p>
          <a:p>
            <a:pPr hangingPunct="1">
              <a:spcBef>
                <a:spcPts val="2400"/>
              </a:spcBef>
            </a:pPr>
            <a:r>
              <a:rPr lang="en-US" sz="3600" b="1">
                <a:solidFill>
                  <a:srgbClr val="00325C"/>
                </a:solidFill>
                <a:latin typeface="Nunito Sans" pitchFamily="2" charset="77"/>
              </a:rPr>
              <a:t>Build saliva based (not nasal) testing centers, like the Broad Institute, across all major cities</a:t>
            </a:r>
          </a:p>
          <a:p>
            <a:pPr hangingPunct="1">
              <a:spcBef>
                <a:spcPts val="2400"/>
              </a:spcBef>
            </a:pPr>
            <a:r>
              <a:rPr lang="en-US" sz="3600" b="1">
                <a:solidFill>
                  <a:srgbClr val="00325C"/>
                </a:solidFill>
                <a:latin typeface="Nunito Sans" pitchFamily="2" charset="77"/>
              </a:rPr>
              <a:t>The top 25 metropolitan areas represent more than 40 plus percent of the population (137 million people) </a:t>
            </a:r>
          </a:p>
          <a:p>
            <a:pPr hangingPunct="1">
              <a:spcBef>
                <a:spcPts val="2400"/>
              </a:spcBef>
            </a:pPr>
            <a:r>
              <a:rPr lang="en-US" sz="3600" b="1">
                <a:solidFill>
                  <a:srgbClr val="00325C"/>
                </a:solidFill>
                <a:latin typeface="Nunito Sans" pitchFamily="2" charset="77"/>
              </a:rPr>
              <a:t>We need to build testing hubs with a combined capacity of at least 2.5 million tests per day across these cities</a:t>
            </a:r>
          </a:p>
          <a:p>
            <a:pPr hangingPunct="1">
              <a:spcBef>
                <a:spcPts val="2400"/>
              </a:spcBef>
            </a:pPr>
            <a:r>
              <a:rPr lang="en-US" sz="3600" b="1">
                <a:solidFill>
                  <a:srgbClr val="00325C"/>
                </a:solidFill>
                <a:latin typeface="Nunito Sans" pitchFamily="2" charset="77"/>
              </a:rPr>
              <a:t>Work with the mayors and local health departments to do the following</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Set up at least 10 testing production lines with a production capacity of 10,000 test per day per line, using the SHIELD lab template</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Place these production lines in one to two sites across each city.  The sites must be BSL level 2.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Hire and train 20 lab personnel per product line and lab supervisor (200 people per 100,000 tests per day) </a:t>
            </a:r>
          </a:p>
          <a:p>
            <a:pPr marL="457200" lvl="4" indent="-457200" hangingPunct="1">
              <a:spcBef>
                <a:spcPts val="0"/>
              </a:spcBef>
              <a:buFont typeface="Arial" panose="020B0604020202020204" pitchFamily="34" charset="0"/>
              <a:buChar char="•"/>
            </a:pPr>
            <a:r>
              <a:rPr lang="en-US" sz="3600">
                <a:solidFill>
                  <a:srgbClr val="00325C"/>
                </a:solidFill>
                <a:latin typeface="Nunito Sans" pitchFamily="2" charset="77"/>
              </a:rPr>
              <a:t>Set up specimen collection sites across the city -- about 20 to 50 collection sites per city use the MSAs (use the Illinois / Shield T3 SOPs for indoor and outdoor sites) </a:t>
            </a:r>
          </a:p>
          <a:p>
            <a:pPr marL="457200" lvl="4" indent="-457200" hangingPunct="1">
              <a:spcBef>
                <a:spcPts val="0"/>
              </a:spcBef>
              <a:buFont typeface="Arial" panose="020B0604020202020204" pitchFamily="34" charset="0"/>
              <a:buChar char="•"/>
            </a:pPr>
            <a:r>
              <a:rPr lang="en-US" sz="3600">
                <a:solidFill>
                  <a:srgbClr val="00325C"/>
                </a:solidFill>
                <a:latin typeface="Nunito Sans" pitchFamily="2" charset="77"/>
              </a:rPr>
              <a:t>For larger cities, we should consider increasing the testing capacity beyond 100,000.   For smaller cities, the testing capacity should be used beyond the city </a:t>
            </a:r>
            <a:r>
              <a:rPr lang="en-US" sz="3600" err="1">
                <a:solidFill>
                  <a:srgbClr val="00325C"/>
                </a:solidFill>
                <a:latin typeface="Nunito Sans" pitchFamily="2" charset="77"/>
              </a:rPr>
              <a:t>boundries</a:t>
            </a:r>
            <a:r>
              <a:rPr lang="en-US" sz="3600">
                <a:solidFill>
                  <a:srgbClr val="00325C"/>
                </a:solidFill>
                <a:latin typeface="Nunito Sans" pitchFamily="2" charset="77"/>
              </a:rPr>
              <a:t>.</a:t>
            </a:r>
          </a:p>
          <a:p>
            <a:pPr marL="457200" lvl="1" indent="-457200" hangingPunct="1">
              <a:spcBef>
                <a:spcPts val="0"/>
              </a:spcBef>
              <a:buFont typeface="Arial" panose="020B0604020202020204" pitchFamily="34" charset="0"/>
              <a:buChar char="•"/>
            </a:pPr>
            <a:endParaRPr lang="en-US" sz="3600">
              <a:solidFill>
                <a:srgbClr val="00325C"/>
              </a:solidFill>
              <a:latin typeface="Nunito Sans Light" pitchFamily="2" charset="77"/>
            </a:endParaRPr>
          </a:p>
        </p:txBody>
      </p:sp>
    </p:spTree>
    <p:extLst>
      <p:ext uri="{BB962C8B-B14F-4D97-AF65-F5344CB8AC3E}">
        <p14:creationId xmlns:p14="http://schemas.microsoft.com/office/powerpoint/2010/main" val="72327814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6"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solidFill>
                  <a:srgbClr val="00325C"/>
                </a:solidFill>
                <a:latin typeface="Nunito Sans" pitchFamily="2" charset="77"/>
              </a:rPr>
              <a:t>29</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National Recommendations</a:t>
            </a:r>
            <a:endParaRPr lang="en-US">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574799" y="2007569"/>
            <a:ext cx="20408335" cy="1981596"/>
          </a:xfrm>
          <a:prstGeom prst="rect">
            <a:avLst/>
          </a:prstGeom>
        </p:spPr>
        <p:txBody>
          <a:bodyPr>
            <a:normAutofit fontScale="90000"/>
          </a:bodyPr>
          <a:lstStyle>
            <a:lvl1pPr defTabSz="792479">
              <a:defRPr sz="6911"/>
            </a:lvl1pPr>
          </a:lstStyle>
          <a:p>
            <a:r>
              <a:rPr lang="en-US" sz="6200">
                <a:solidFill>
                  <a:srgbClr val="00325C"/>
                </a:solidFill>
                <a:latin typeface="Nunito Sans ExtraBold" pitchFamily="2" charset="77"/>
              </a:rPr>
              <a:t>Third Recommendation (Continued):  50 mobile test labs can be quickly built and deploy across other cities and communities within eight to twelve weeks</a:t>
            </a:r>
            <a:endParaRPr sz="6200">
              <a:solidFill>
                <a:srgbClr val="00325C"/>
              </a:solidFill>
              <a:latin typeface="Nunito Sans ExtraBold" pitchFamily="2" charset="77"/>
            </a:endParaRPr>
          </a:p>
        </p:txBody>
      </p:sp>
      <p:pic>
        <p:nvPicPr>
          <p:cNvPr id="10" name="Picture 9">
            <a:extLst>
              <a:ext uri="{FF2B5EF4-FFF2-40B4-BE49-F238E27FC236}">
                <a16:creationId xmlns:a16="http://schemas.microsoft.com/office/drawing/2014/main" id="{DFC7E043-FAE3-564F-B898-D72416D09882}"/>
              </a:ext>
            </a:extLst>
          </p:cNvPr>
          <p:cNvPicPr>
            <a:picLocks noChangeAspect="1"/>
          </p:cNvPicPr>
          <p:nvPr/>
        </p:nvPicPr>
        <p:blipFill rotWithShape="1">
          <a:blip r:embed="rId7"/>
          <a:srcRect l="12659" t="14728" r="30000" b="42070"/>
          <a:stretch/>
        </p:blipFill>
        <p:spPr>
          <a:xfrm>
            <a:off x="9698182" y="4332977"/>
            <a:ext cx="13173067" cy="5582790"/>
          </a:xfrm>
          <a:prstGeom prst="rect">
            <a:avLst/>
          </a:prstGeom>
        </p:spPr>
      </p:pic>
      <p:sp>
        <p:nvSpPr>
          <p:cNvPr id="3" name="Rectangle 2">
            <a:extLst>
              <a:ext uri="{FF2B5EF4-FFF2-40B4-BE49-F238E27FC236}">
                <a16:creationId xmlns:a16="http://schemas.microsoft.com/office/drawing/2014/main" id="{347E41A7-7739-354D-824C-5E45F46956A7}"/>
              </a:ext>
            </a:extLst>
          </p:cNvPr>
          <p:cNvSpPr/>
          <p:nvPr/>
        </p:nvSpPr>
        <p:spPr>
          <a:xfrm>
            <a:off x="443344" y="4576642"/>
            <a:ext cx="9282547" cy="8617744"/>
          </a:xfrm>
          <a:prstGeom prst="rect">
            <a:avLst/>
          </a:prstGeom>
        </p:spPr>
        <p:txBody>
          <a:bodyPr wrap="square">
            <a:spAutoFit/>
          </a:bodyPr>
          <a:lstStyle/>
          <a:p>
            <a:pPr algn="l">
              <a:spcAft>
                <a:spcPts val="450"/>
              </a:spcAft>
            </a:pPr>
            <a:r>
              <a:rPr lang="en-US" sz="3600" b="0">
                <a:solidFill>
                  <a:srgbClr val="002060"/>
                </a:solidFill>
                <a:latin typeface="Noto Sans Mongolian" panose="020B0502040504020204" pitchFamily="34" charset="0"/>
                <a:cs typeface="Noto Sans Mongolian" panose="020B0502040504020204" pitchFamily="34" charset="0"/>
              </a:rPr>
              <a:t>We can scale the production of these labs</a:t>
            </a:r>
          </a:p>
          <a:p>
            <a:pPr algn="l">
              <a:spcAft>
                <a:spcPts val="450"/>
              </a:spcAft>
            </a:pPr>
            <a:endParaRPr lang="en-US" sz="3600" b="0">
              <a:solidFill>
                <a:srgbClr val="002060"/>
              </a:solidFill>
              <a:latin typeface="Noto Sans Mongolian" panose="020B0502040504020204" pitchFamily="34" charset="0"/>
              <a:cs typeface="Noto Sans Mongolian" panose="020B0502040504020204" pitchFamily="34" charset="0"/>
            </a:endParaRPr>
          </a:p>
          <a:p>
            <a:pPr algn="l">
              <a:spcAft>
                <a:spcPts val="450"/>
              </a:spcAft>
            </a:pPr>
            <a:r>
              <a:rPr lang="en-US" sz="3600" b="0">
                <a:solidFill>
                  <a:srgbClr val="002060"/>
                </a:solidFill>
                <a:latin typeface="Noto Sans Mongolian" panose="020B0502040504020204" pitchFamily="34" charset="0"/>
                <a:cs typeface="Noto Sans Mongolian" panose="020B0502040504020204" pitchFamily="34" charset="0"/>
              </a:rPr>
              <a:t>We outfit a 52 foot trailer or we can outfit a mobile home </a:t>
            </a:r>
          </a:p>
          <a:p>
            <a:pPr algn="l">
              <a:spcAft>
                <a:spcPts val="450"/>
              </a:spcAft>
            </a:pPr>
            <a:endParaRPr lang="en-US" sz="3600" b="0">
              <a:solidFill>
                <a:srgbClr val="002060"/>
              </a:solidFill>
              <a:latin typeface="Noto Sans Mongolian" panose="020B0502040504020204" pitchFamily="34" charset="0"/>
              <a:cs typeface="Noto Sans Mongolian" panose="020B0502040504020204" pitchFamily="34" charset="0"/>
            </a:endParaRPr>
          </a:p>
          <a:p>
            <a:pPr algn="l">
              <a:spcAft>
                <a:spcPts val="450"/>
              </a:spcAft>
            </a:pPr>
            <a:r>
              <a:rPr lang="en-US" sz="3600" b="0">
                <a:solidFill>
                  <a:srgbClr val="002060"/>
                </a:solidFill>
                <a:latin typeface="Noto Sans Mongolian" panose="020B0502040504020204" pitchFamily="34" charset="0"/>
                <a:cs typeface="Noto Sans Mongolian" panose="020B0502040504020204" pitchFamily="34" charset="0"/>
              </a:rPr>
              <a:t>Trailers with fully equipped labs</a:t>
            </a:r>
          </a:p>
          <a:p>
            <a:pPr algn="l">
              <a:spcAft>
                <a:spcPts val="450"/>
              </a:spcAft>
            </a:pPr>
            <a:endParaRPr lang="en-US" sz="3600" b="0">
              <a:solidFill>
                <a:srgbClr val="002060"/>
              </a:solidFill>
              <a:latin typeface="Noto Sans Mongolian" panose="020B0502040504020204" pitchFamily="34" charset="0"/>
              <a:cs typeface="Noto Sans Mongolian" panose="020B0502040504020204" pitchFamily="34" charset="0"/>
            </a:endParaRPr>
          </a:p>
          <a:p>
            <a:pPr algn="l">
              <a:spcAft>
                <a:spcPts val="450"/>
              </a:spcAft>
            </a:pPr>
            <a:r>
              <a:rPr lang="en-US" sz="3600" b="0">
                <a:solidFill>
                  <a:srgbClr val="002060"/>
                </a:solidFill>
                <a:latin typeface="Noto Sans Mongolian" panose="020B0502040504020204" pitchFamily="34" charset="0"/>
                <a:cs typeface="Noto Sans Mongolian" panose="020B0502040504020204" pitchFamily="34" charset="0"/>
              </a:rPr>
              <a:t>10,000 tests per day capacity</a:t>
            </a:r>
          </a:p>
          <a:p>
            <a:pPr algn="l">
              <a:spcAft>
                <a:spcPts val="450"/>
              </a:spcAft>
            </a:pPr>
            <a:endParaRPr lang="en-US" sz="3600" b="0">
              <a:solidFill>
                <a:srgbClr val="002060"/>
              </a:solidFill>
              <a:latin typeface="Noto Sans Mongolian" panose="020B0502040504020204" pitchFamily="34" charset="0"/>
              <a:cs typeface="Noto Sans Mongolian" panose="020B0502040504020204" pitchFamily="34" charset="0"/>
            </a:endParaRPr>
          </a:p>
          <a:p>
            <a:pPr algn="l">
              <a:spcAft>
                <a:spcPts val="450"/>
              </a:spcAft>
            </a:pPr>
            <a:r>
              <a:rPr lang="en-US" sz="3600" b="0">
                <a:solidFill>
                  <a:srgbClr val="002060"/>
                </a:solidFill>
                <a:latin typeface="Noto Sans Mongolian" panose="020B0502040504020204" pitchFamily="34" charset="0"/>
                <a:cs typeface="Noto Sans Mongolian" panose="020B0502040504020204" pitchFamily="34" charset="0"/>
              </a:rPr>
              <a:t>We would require a full team mobilized efforts </a:t>
            </a:r>
          </a:p>
          <a:p>
            <a:pPr algn="l">
              <a:spcAft>
                <a:spcPts val="450"/>
              </a:spcAft>
            </a:pPr>
            <a:endParaRPr lang="en-US" sz="3600" b="0">
              <a:solidFill>
                <a:srgbClr val="002060"/>
              </a:solidFill>
              <a:latin typeface="Noto Sans Mongolian" panose="020B0502040504020204" pitchFamily="34" charset="0"/>
              <a:cs typeface="Noto Sans Mongolian" panose="020B0502040504020204" pitchFamily="34" charset="0"/>
            </a:endParaRPr>
          </a:p>
          <a:p>
            <a:pPr algn="l">
              <a:spcAft>
                <a:spcPts val="450"/>
              </a:spcAft>
            </a:pPr>
            <a:r>
              <a:rPr lang="en-US" sz="3600" b="0">
                <a:solidFill>
                  <a:srgbClr val="002060"/>
                </a:solidFill>
                <a:latin typeface="Noto Sans Mongolian" panose="020B0502040504020204" pitchFamily="34" charset="0"/>
                <a:cs typeface="Noto Sans Mongolian" panose="020B0502040504020204" pitchFamily="34" charset="0"/>
              </a:rPr>
              <a:t>All the pre-work is completed </a:t>
            </a:r>
          </a:p>
          <a:p>
            <a:pPr algn="l">
              <a:spcAft>
                <a:spcPts val="450"/>
              </a:spcAft>
            </a:pPr>
            <a:endParaRPr lang="en-US" sz="3600" b="0">
              <a:solidFill>
                <a:srgbClr val="002060"/>
              </a:solidFill>
              <a:latin typeface="Noto Sans Mongolian" panose="020B0502040504020204" pitchFamily="34" charset="0"/>
              <a:cs typeface="Noto Sans Mongolian" panose="020B0502040504020204" pitchFamily="34" charset="0"/>
            </a:endParaRPr>
          </a:p>
          <a:p>
            <a:pPr algn="l">
              <a:spcAft>
                <a:spcPts val="450"/>
              </a:spcAft>
            </a:pPr>
            <a:r>
              <a:rPr lang="en-US" sz="3600" b="0">
                <a:solidFill>
                  <a:srgbClr val="002060"/>
                </a:solidFill>
                <a:latin typeface="Noto Sans Mongolian" panose="020B0502040504020204" pitchFamily="34" charset="0"/>
                <a:cs typeface="Noto Sans Mongolian" panose="020B0502040504020204" pitchFamily="34" charset="0"/>
              </a:rPr>
              <a:t>Four mobile labs are in operation </a:t>
            </a:r>
          </a:p>
        </p:txBody>
      </p:sp>
      <p:pic>
        <p:nvPicPr>
          <p:cNvPr id="11" name="Picture 10" descr="A picture containing outdoor, road, building, truck&#10;&#10;Description automatically generated">
            <a:extLst>
              <a:ext uri="{FF2B5EF4-FFF2-40B4-BE49-F238E27FC236}">
                <a16:creationId xmlns:a16="http://schemas.microsoft.com/office/drawing/2014/main" id="{F5EC6EA4-3AF3-0648-B3F7-09B7DEA61275}"/>
              </a:ext>
            </a:extLst>
          </p:cNvPr>
          <p:cNvPicPr>
            <a:picLocks noChangeAspect="1"/>
          </p:cNvPicPr>
          <p:nvPr/>
        </p:nvPicPr>
        <p:blipFill rotWithShape="1">
          <a:blip r:embed="rId8">
            <a:extLst>
              <a:ext uri="{28A0092B-C50C-407E-A947-70E740481C1C}">
                <a14:useLocalDpi xmlns:a14="http://schemas.microsoft.com/office/drawing/2010/main" val="0"/>
              </a:ext>
            </a:extLst>
          </a:blip>
          <a:srcRect t="10182" b="10182"/>
          <a:stretch/>
        </p:blipFill>
        <p:spPr>
          <a:xfrm>
            <a:off x="10778835" y="9915767"/>
            <a:ext cx="5730635" cy="3422753"/>
          </a:xfrm>
          <a:prstGeom prst="rect">
            <a:avLst/>
          </a:prstGeom>
        </p:spPr>
      </p:pic>
      <p:pic>
        <p:nvPicPr>
          <p:cNvPr id="5" name="Picture 4" descr="A picture containing text, indoor, floor, ceiling&#10;&#10;Description automatically generated">
            <a:extLst>
              <a:ext uri="{FF2B5EF4-FFF2-40B4-BE49-F238E27FC236}">
                <a16:creationId xmlns:a16="http://schemas.microsoft.com/office/drawing/2014/main" id="{0F088DFF-FF36-EA4B-B319-D76C1C4BC1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35463" y="9915768"/>
            <a:ext cx="4563672" cy="3422754"/>
          </a:xfrm>
          <a:prstGeom prst="rect">
            <a:avLst/>
          </a:prstGeom>
        </p:spPr>
      </p:pic>
    </p:spTree>
    <p:extLst>
      <p:ext uri="{BB962C8B-B14F-4D97-AF65-F5344CB8AC3E}">
        <p14:creationId xmlns:p14="http://schemas.microsoft.com/office/powerpoint/2010/main" val="34501348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ield t3 | target, test, tell"/>
          <p:cNvSpPr txBox="1">
            <a:spLocks noGrp="1"/>
          </p:cNvSpPr>
          <p:nvPr>
            <p:ph type="body" idx="21"/>
          </p:nvPr>
        </p:nvSpPr>
        <p:spPr>
          <a:prstGeom prst="rect">
            <a:avLst/>
          </a:prstGeom>
        </p:spPr>
        <p:txBody>
          <a:bodyPr/>
          <a:lstStyle/>
          <a:p>
            <a:r>
              <a:rPr b="1">
                <a:solidFill>
                  <a:srgbClr val="00325C"/>
                </a:solidFill>
                <a:latin typeface="Nunito Sans" pitchFamily="2" charset="77"/>
              </a:rPr>
              <a:t>shield </a:t>
            </a:r>
            <a:r>
              <a:rPr>
                <a:solidFill>
                  <a:srgbClr val="00325C"/>
                </a:solidFill>
                <a:latin typeface="Nunito Sans" pitchFamily="2" charset="77"/>
              </a:rPr>
              <a:t>| target, test, tell</a:t>
            </a:r>
          </a:p>
        </p:txBody>
      </p:sp>
      <p:sp>
        <p:nvSpPr>
          <p:cNvPr id="851" name="Shield t3 is just that"/>
          <p:cNvSpPr txBox="1">
            <a:spLocks noGrp="1"/>
          </p:cNvSpPr>
          <p:nvPr>
            <p:ph type="title"/>
          </p:nvPr>
        </p:nvSpPr>
        <p:spPr>
          <a:xfrm>
            <a:off x="1040525" y="3803759"/>
            <a:ext cx="6905003" cy="2832296"/>
          </a:xfrm>
          <a:prstGeom prst="rect">
            <a:avLst/>
          </a:prstGeom>
        </p:spPr>
        <p:txBody>
          <a:bodyPr anchor="t">
            <a:normAutofit/>
          </a:bodyPr>
          <a:lstStyle/>
          <a:p>
            <a:pPr algn="ctr"/>
            <a:r>
              <a:rPr lang="en-US" sz="9600">
                <a:solidFill>
                  <a:srgbClr val="00325C"/>
                </a:solidFill>
                <a:latin typeface="Nunito Sans ExtraBold" pitchFamily="2" charset="77"/>
              </a:rPr>
              <a:t>Shield programs</a:t>
            </a:r>
          </a:p>
        </p:txBody>
      </p:sp>
      <p:sp>
        <p:nvSpPr>
          <p:cNvPr id="85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853" name="We test more rapidly, broadly, and accurately, we tell giving individuals and organizations the ability to react quickly and contain potential outbreaks, and we target providing the intelligence needed to create proactive containment strategies and prote"/>
          <p:cNvSpPr txBox="1"/>
          <p:nvPr/>
        </p:nvSpPr>
        <p:spPr>
          <a:xfrm>
            <a:off x="10308734" y="3196101"/>
            <a:ext cx="12259479" cy="8937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p>
            <a:pPr algn="l" defTabSz="437514">
              <a:lnSpc>
                <a:spcPct val="80000"/>
              </a:lnSpc>
              <a:spcAft>
                <a:spcPts val="2400"/>
              </a:spcAft>
              <a:defRPr sz="6996" spc="-279"/>
            </a:pPr>
            <a:r>
              <a:rPr sz="8000">
                <a:solidFill>
                  <a:srgbClr val="00325C"/>
                </a:solidFill>
                <a:latin typeface="Nunito Sans ExtraBold" pitchFamily="2" charset="77"/>
              </a:rPr>
              <a:t>We </a:t>
            </a:r>
            <a:r>
              <a:rPr sz="8000">
                <a:solidFill>
                  <a:schemeClr val="accent1"/>
                </a:solidFill>
                <a:latin typeface="Nunito Sans ExtraBold" pitchFamily="2" charset="77"/>
              </a:rPr>
              <a:t>test</a:t>
            </a:r>
            <a:r>
              <a:rPr sz="8000">
                <a:latin typeface="Nunito Sans ExtraBold" pitchFamily="2" charset="77"/>
              </a:rPr>
              <a:t> </a:t>
            </a:r>
            <a:r>
              <a:rPr sz="8000">
                <a:solidFill>
                  <a:srgbClr val="00325C"/>
                </a:solidFill>
                <a:latin typeface="Nunito Sans ExtraBold" pitchFamily="2" charset="77"/>
              </a:rPr>
              <a:t>more rapidly, </a:t>
            </a:r>
            <a:r>
              <a:rPr lang="en-US" sz="8000">
                <a:solidFill>
                  <a:srgbClr val="00325C"/>
                </a:solidFill>
                <a:latin typeface="Nunito Sans ExtraBold" pitchFamily="2" charset="77"/>
              </a:rPr>
              <a:t>frequently, </a:t>
            </a:r>
            <a:r>
              <a:rPr sz="8000">
                <a:solidFill>
                  <a:srgbClr val="00325C"/>
                </a:solidFill>
                <a:latin typeface="Nunito Sans ExtraBold" pitchFamily="2" charset="77"/>
              </a:rPr>
              <a:t>broadly, and accurately</a:t>
            </a:r>
            <a:r>
              <a:rPr lang="en-US" sz="8000">
                <a:solidFill>
                  <a:srgbClr val="00325C"/>
                </a:solidFill>
                <a:latin typeface="Nunito Sans ExtraBold" pitchFamily="2" charset="77"/>
              </a:rPr>
              <a:t>.</a:t>
            </a:r>
          </a:p>
          <a:p>
            <a:pPr algn="l" defTabSz="437514">
              <a:lnSpc>
                <a:spcPct val="80000"/>
              </a:lnSpc>
              <a:spcAft>
                <a:spcPts val="2400"/>
              </a:spcAft>
              <a:defRPr sz="6996" spc="-279"/>
            </a:pPr>
            <a:r>
              <a:rPr lang="en-US" sz="8000">
                <a:solidFill>
                  <a:srgbClr val="00325C"/>
                </a:solidFill>
                <a:latin typeface="Nunito Sans ExtraBold" pitchFamily="2" charset="77"/>
              </a:rPr>
              <a:t>We</a:t>
            </a:r>
            <a:r>
              <a:rPr lang="en-US" sz="8000">
                <a:latin typeface="Nunito Sans ExtraBold" pitchFamily="2" charset="77"/>
              </a:rPr>
              <a:t> </a:t>
            </a:r>
            <a:r>
              <a:rPr lang="en-US" sz="8000">
                <a:solidFill>
                  <a:schemeClr val="accent1"/>
                </a:solidFill>
                <a:latin typeface="Nunito Sans ExtraBold" pitchFamily="2" charset="77"/>
              </a:rPr>
              <a:t>tell</a:t>
            </a:r>
            <a:r>
              <a:rPr lang="en-US" sz="8000">
                <a:latin typeface="Nunito Sans ExtraBold" pitchFamily="2" charset="77"/>
              </a:rPr>
              <a:t> – </a:t>
            </a:r>
            <a:r>
              <a:rPr lang="en-US" sz="8000">
                <a:solidFill>
                  <a:srgbClr val="00325C"/>
                </a:solidFill>
                <a:latin typeface="Nunito Sans ExtraBold" pitchFamily="2" charset="77"/>
              </a:rPr>
              <a:t>giving individuals and organizations the ability to react quickly.</a:t>
            </a:r>
          </a:p>
          <a:p>
            <a:pPr algn="l" defTabSz="437514">
              <a:lnSpc>
                <a:spcPct val="80000"/>
              </a:lnSpc>
              <a:spcAft>
                <a:spcPts val="2400"/>
              </a:spcAft>
              <a:defRPr sz="6996" spc="-279"/>
            </a:pPr>
            <a:r>
              <a:rPr lang="en-US" sz="8000">
                <a:solidFill>
                  <a:srgbClr val="00325C"/>
                </a:solidFill>
                <a:latin typeface="Nunito Sans ExtraBold" pitchFamily="2" charset="77"/>
              </a:rPr>
              <a:t>We</a:t>
            </a:r>
            <a:r>
              <a:rPr lang="en-US" sz="8000">
                <a:latin typeface="Nunito Sans ExtraBold" pitchFamily="2" charset="77"/>
              </a:rPr>
              <a:t> </a:t>
            </a:r>
            <a:r>
              <a:rPr lang="en-US" sz="8000">
                <a:solidFill>
                  <a:schemeClr val="accent1"/>
                </a:solidFill>
                <a:latin typeface="Nunito Sans ExtraBold" pitchFamily="2" charset="77"/>
              </a:rPr>
              <a:t>target</a:t>
            </a:r>
            <a:r>
              <a:rPr lang="en-US" sz="8000">
                <a:latin typeface="Nunito Sans ExtraBold" pitchFamily="2" charset="77"/>
              </a:rPr>
              <a:t> – </a:t>
            </a:r>
            <a:r>
              <a:rPr lang="en-US" sz="8000">
                <a:solidFill>
                  <a:srgbClr val="00325C"/>
                </a:solidFill>
                <a:latin typeface="Nunito Sans ExtraBold" pitchFamily="2" charset="77"/>
              </a:rPr>
              <a:t>providing the intelligence needed to be proactive.</a:t>
            </a:r>
          </a:p>
        </p:txBody>
      </p:sp>
      <p:pic>
        <p:nvPicPr>
          <p:cNvPr id="8" name="Picture 7" descr="A picture containing logo&#10;&#10;Description automatically generated">
            <a:extLst>
              <a:ext uri="{FF2B5EF4-FFF2-40B4-BE49-F238E27FC236}">
                <a16:creationId xmlns:a16="http://schemas.microsoft.com/office/drawing/2014/main" id="{0D4A9151-4D72-E344-BB9B-74ECEF5B41C6}"/>
              </a:ext>
            </a:extLst>
          </p:cNvPr>
          <p:cNvPicPr>
            <a:picLocks noChangeAspect="1"/>
          </p:cNvPicPr>
          <p:nvPr/>
        </p:nvPicPr>
        <p:blipFill rotWithShape="1">
          <a:blip r:embed="rId2">
            <a:extLst>
              <a:ext uri="{28A0092B-C50C-407E-A947-70E740481C1C}">
                <a14:useLocalDpi xmlns:a14="http://schemas.microsoft.com/office/drawing/2010/main" val="0"/>
              </a:ext>
            </a:extLst>
          </a:blip>
          <a:srcRect l="5836" r="71097"/>
          <a:stretch/>
        </p:blipFill>
        <p:spPr>
          <a:xfrm>
            <a:off x="2363423" y="6134952"/>
            <a:ext cx="4165600" cy="4978400"/>
          </a:xfrm>
          <a:prstGeom prst="rect">
            <a:avLst/>
          </a:prstGeom>
        </p:spPr>
      </p:pic>
    </p:spTree>
    <p:extLst>
      <p:ext uri="{BB962C8B-B14F-4D97-AF65-F5344CB8AC3E}">
        <p14:creationId xmlns:p14="http://schemas.microsoft.com/office/powerpoint/2010/main" val="79411973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0"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solidFill>
                  <a:srgbClr val="00325C"/>
                </a:solidFill>
                <a:latin typeface="Nunito Sans" pitchFamily="2" charset="77"/>
              </a:rPr>
              <a:t>30</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National Recommendations</a:t>
            </a:r>
            <a:endParaRPr lang="en-US">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8" y="1980804"/>
            <a:ext cx="20408335" cy="2035127"/>
          </a:xfrm>
          <a:prstGeom prst="rect">
            <a:avLst/>
          </a:prstGeom>
        </p:spPr>
        <p:txBody>
          <a:bodyPr>
            <a:normAutofit fontScale="90000"/>
          </a:bodyPr>
          <a:lstStyle>
            <a:lvl1pPr defTabSz="792479">
              <a:defRPr sz="6911"/>
            </a:lvl1pPr>
          </a:lstStyle>
          <a:p>
            <a:r>
              <a:rPr lang="en-US" sz="6200">
                <a:solidFill>
                  <a:srgbClr val="00325C"/>
                </a:solidFill>
                <a:latin typeface="Nunito Sans ExtraBold" pitchFamily="2" charset="77"/>
              </a:rPr>
              <a:t>Third Recommendation (Continued): Open Universities and their communities by deploying UIUC’s SHIELD testing system across all universities </a:t>
            </a:r>
            <a:endParaRPr sz="6200">
              <a:solidFill>
                <a:srgbClr val="00325C"/>
              </a:solidFill>
              <a:latin typeface="Nunito Sans ExtraBold" pitchFamily="2" charset="77"/>
            </a:endParaRPr>
          </a:p>
        </p:txBody>
      </p:sp>
      <p:sp>
        <p:nvSpPr>
          <p:cNvPr id="9" name="Content Placeholder 1">
            <a:extLst>
              <a:ext uri="{FF2B5EF4-FFF2-40B4-BE49-F238E27FC236}">
                <a16:creationId xmlns:a16="http://schemas.microsoft.com/office/drawing/2014/main" id="{51340763-029E-4D14-92BC-68124C7075EA}"/>
              </a:ext>
            </a:extLst>
          </p:cNvPr>
          <p:cNvSpPr txBox="1">
            <a:spLocks/>
          </p:cNvSpPr>
          <p:nvPr/>
        </p:nvSpPr>
        <p:spPr>
          <a:xfrm>
            <a:off x="1867407" y="4427015"/>
            <a:ext cx="20408335" cy="7403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a:solidFill>
                  <a:srgbClr val="00325C"/>
                </a:solidFill>
                <a:latin typeface="Nunito Sans" pitchFamily="2" charset="77"/>
              </a:rPr>
              <a:t>Open up the colleges and college towns through comprehensive testing and contact tracing </a:t>
            </a:r>
          </a:p>
          <a:p>
            <a:pPr hangingPunct="1">
              <a:spcBef>
                <a:spcPts val="2400"/>
              </a:spcBef>
            </a:pPr>
            <a:r>
              <a:rPr lang="en-US" sz="3600" b="1">
                <a:solidFill>
                  <a:srgbClr val="00325C"/>
                </a:solidFill>
                <a:latin typeface="Nunito Sans" pitchFamily="2" charset="77"/>
              </a:rPr>
              <a:t>Implement the Illinois playbook</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Test extensively -- Set up a CLIA labs to do 10,000 tests – following the Illinois design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Use existing lab capacity on campuses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Supplement with mobile trailers as needed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Set up test collection sites across the campus and community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Deploy the application across the universities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Set up monitoring system </a:t>
            </a:r>
          </a:p>
          <a:p>
            <a:pPr hangingPunct="1">
              <a:spcBef>
                <a:spcPts val="2400"/>
              </a:spcBef>
            </a:pPr>
            <a:r>
              <a:rPr lang="en-US" sz="3600" b="1">
                <a:solidFill>
                  <a:srgbClr val="00325C"/>
                </a:solidFill>
                <a:latin typeface="Nunito Sans" pitchFamily="2" charset="77"/>
              </a:rPr>
              <a:t>Set up the organization for the college / university to work with the local community and health department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Open up capacity for community testing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Exchange information on hot spots and outbreaks and act as one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Define policies to protect the community at large </a:t>
            </a:r>
          </a:p>
          <a:p>
            <a:pPr marL="457200" lvl="4" indent="-457200" hangingPunct="1">
              <a:spcBef>
                <a:spcPts val="0"/>
              </a:spcBef>
              <a:buFont typeface="Arial" panose="020B0604020202020204" pitchFamily="34" charset="0"/>
              <a:buChar char="•"/>
            </a:pPr>
            <a:endParaRPr lang="en-US" sz="3600">
              <a:solidFill>
                <a:srgbClr val="00325C"/>
              </a:solidFill>
              <a:latin typeface="Nunito Sans" pitchFamily="2" charset="77"/>
            </a:endParaRPr>
          </a:p>
          <a:p>
            <a:pPr marL="457200" lvl="1" indent="-457200" hangingPunct="1">
              <a:spcBef>
                <a:spcPts val="0"/>
              </a:spcBef>
              <a:buFont typeface="Arial" panose="020B0604020202020204" pitchFamily="34" charset="0"/>
              <a:buChar char="•"/>
            </a:pPr>
            <a:endParaRPr lang="en-US" sz="3600">
              <a:solidFill>
                <a:srgbClr val="00325C"/>
              </a:solidFill>
              <a:latin typeface="Nunito Sans Light" pitchFamily="2" charset="77"/>
            </a:endParaRPr>
          </a:p>
        </p:txBody>
      </p:sp>
    </p:spTree>
    <p:extLst>
      <p:ext uri="{BB962C8B-B14F-4D97-AF65-F5344CB8AC3E}">
        <p14:creationId xmlns:p14="http://schemas.microsoft.com/office/powerpoint/2010/main" val="16885401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extLst>
              <p:ext uri="{D42A27DB-BD31-4B8C-83A1-F6EECF244321}">
                <p14:modId xmlns:p14="http://schemas.microsoft.com/office/powerpoint/2010/main" val="4187125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4"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31</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National Recommendations</a:t>
            </a:r>
            <a:endParaRPr lang="en-US">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408335" cy="2035127"/>
          </a:xfrm>
          <a:prstGeom prst="rect">
            <a:avLst/>
          </a:prstGeom>
        </p:spPr>
        <p:txBody>
          <a:bodyPr>
            <a:normAutofit fontScale="90000"/>
          </a:bodyPr>
          <a:lstStyle>
            <a:lvl1pPr defTabSz="792479">
              <a:defRPr sz="6911"/>
            </a:lvl1pPr>
          </a:lstStyle>
          <a:p>
            <a:r>
              <a:rPr lang="en-US" sz="6200">
                <a:solidFill>
                  <a:srgbClr val="00325C"/>
                </a:solidFill>
                <a:latin typeface="Nunito Sans ExtraBold" pitchFamily="2" charset="77"/>
              </a:rPr>
              <a:t>Feather in the vaccines and reduce testing in a phased manner guided by data </a:t>
            </a:r>
            <a:br>
              <a:rPr lang="en-US" sz="6200">
                <a:solidFill>
                  <a:srgbClr val="00325C"/>
                </a:solidFill>
                <a:latin typeface="Nunito Sans ExtraBold" pitchFamily="2" charset="77"/>
              </a:rPr>
            </a:br>
            <a:r>
              <a:rPr lang="en-US" sz="6200">
                <a:solidFill>
                  <a:srgbClr val="00325C"/>
                </a:solidFill>
                <a:latin typeface="Nunito Sans ExtraBold" pitchFamily="2" charset="77"/>
              </a:rPr>
              <a:t>  </a:t>
            </a:r>
            <a:endParaRPr sz="6200">
              <a:solidFill>
                <a:srgbClr val="00325C"/>
              </a:solidFill>
              <a:latin typeface="Nunito Sans ExtraBold" pitchFamily="2" charset="77"/>
            </a:endParaRPr>
          </a:p>
        </p:txBody>
      </p:sp>
      <p:sp>
        <p:nvSpPr>
          <p:cNvPr id="10" name="Content Placeholder 1">
            <a:extLst>
              <a:ext uri="{FF2B5EF4-FFF2-40B4-BE49-F238E27FC236}">
                <a16:creationId xmlns:a16="http://schemas.microsoft.com/office/drawing/2014/main" id="{ABB343EB-7B53-4449-841F-9DBBC852292B}"/>
              </a:ext>
            </a:extLst>
          </p:cNvPr>
          <p:cNvSpPr txBox="1">
            <a:spLocks/>
          </p:cNvSpPr>
          <p:nvPr/>
        </p:nvSpPr>
        <p:spPr>
          <a:xfrm>
            <a:off x="1828799" y="4228415"/>
            <a:ext cx="20408335"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a:solidFill>
                  <a:srgbClr val="00325C"/>
                </a:solidFill>
                <a:latin typeface="Nunito Sans" pitchFamily="2" charset="77"/>
              </a:rPr>
              <a:t>Even with the imminent deployment of vaccines, surveillance testing will still be required for the foreseeable future</a:t>
            </a:r>
          </a:p>
          <a:p>
            <a:pPr hangingPunct="1">
              <a:spcBef>
                <a:spcPts val="2400"/>
              </a:spcBef>
            </a:pPr>
            <a:r>
              <a:rPr lang="en-US" sz="3600" b="1">
                <a:solidFill>
                  <a:srgbClr val="00325C"/>
                </a:solidFill>
                <a:latin typeface="Nunito Sans" pitchFamily="2" charset="77"/>
              </a:rPr>
              <a:t>But surveillance testing requirements should slowly decrease</a:t>
            </a:r>
            <a:endParaRPr lang="en-US" sz="3600" b="1">
              <a:solidFill>
                <a:srgbClr val="00325C"/>
              </a:solidFill>
              <a:latin typeface="Nunito Sans Light" pitchFamily="2" charset="77"/>
            </a:endParaRPr>
          </a:p>
          <a:p>
            <a:pPr hangingPunct="1">
              <a:spcBef>
                <a:spcPts val="2400"/>
              </a:spcBef>
            </a:pPr>
            <a:r>
              <a:rPr lang="en-US" sz="3600" b="1">
                <a:solidFill>
                  <a:srgbClr val="00325C"/>
                </a:solidFill>
                <a:latin typeface="Nunito Sans" pitchFamily="2" charset="77"/>
              </a:rPr>
              <a:t>Key is to monitor virus prevalence at a granular level and make decisions based on the data</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Monitoring done at a county or even ZIP code level</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Epidemiological models that evaluate the risk at the local level</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Relaxing of behavior restrictions and testing intensity based on the local risk assessments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Decisive action in hotspots</a:t>
            </a:r>
          </a:p>
          <a:p>
            <a:pPr hangingPunct="1">
              <a:spcBef>
                <a:spcPts val="2400"/>
              </a:spcBef>
            </a:pPr>
            <a:r>
              <a:rPr lang="en-US" sz="3600" b="1">
                <a:solidFill>
                  <a:srgbClr val="00325C"/>
                </a:solidFill>
                <a:latin typeface="Nunito Sans" pitchFamily="2" charset="77"/>
              </a:rPr>
              <a:t>Goal is to gradually relax restrictions and testing, and so return to normalcy</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Behavior restrictions when the benefits outweigh the risk</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Testing as the risk of outbreaks dissipates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Vaccinations as a key tool to reduce the risk</a:t>
            </a:r>
          </a:p>
          <a:p>
            <a:pPr lvl="1" hangingPunct="1">
              <a:spcBef>
                <a:spcPts val="0"/>
              </a:spcBef>
            </a:pPr>
            <a:endParaRPr lang="en-US" sz="3600">
              <a:solidFill>
                <a:srgbClr val="00325C"/>
              </a:solidFill>
              <a:latin typeface="Nunito Sans Light" pitchFamily="2" charset="77"/>
            </a:endParaRPr>
          </a:p>
          <a:p>
            <a:pPr marL="457200" lvl="1" indent="-457200" hangingPunct="1">
              <a:spcBef>
                <a:spcPts val="0"/>
              </a:spcBef>
              <a:buFont typeface="Arial" panose="020B0604020202020204" pitchFamily="34" charset="0"/>
              <a:buChar char="•"/>
            </a:pPr>
            <a:endParaRPr lang="en-US" sz="3600">
              <a:solidFill>
                <a:srgbClr val="00325C"/>
              </a:solidFill>
              <a:latin typeface="Nunito Sans Light" pitchFamily="2" charset="77"/>
            </a:endParaRPr>
          </a:p>
        </p:txBody>
      </p:sp>
    </p:spTree>
    <p:extLst>
      <p:ext uri="{BB962C8B-B14F-4D97-AF65-F5344CB8AC3E}">
        <p14:creationId xmlns:p14="http://schemas.microsoft.com/office/powerpoint/2010/main" val="322428171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extLst>
              <p:ext uri="{D42A27DB-BD31-4B8C-83A1-F6EECF244321}">
                <p14:modId xmlns:p14="http://schemas.microsoft.com/office/powerpoint/2010/main" val="2076663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8"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32</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National Recommendations</a:t>
            </a:r>
            <a:endParaRPr lang="en-US">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133131"/>
            <a:ext cx="20408335" cy="2035127"/>
          </a:xfrm>
          <a:prstGeom prst="rect">
            <a:avLst/>
          </a:prstGeom>
        </p:spPr>
        <p:txBody>
          <a:bodyPr>
            <a:normAutofit fontScale="90000"/>
          </a:bodyPr>
          <a:lstStyle>
            <a:lvl1pPr defTabSz="792479">
              <a:defRPr sz="6911"/>
            </a:lvl1pPr>
          </a:lstStyle>
          <a:p>
            <a:r>
              <a:rPr lang="en-US" sz="6200">
                <a:solidFill>
                  <a:srgbClr val="00325C"/>
                </a:solidFill>
                <a:latin typeface="Nunito Sans ExtraBold" pitchFamily="2" charset="77"/>
              </a:rPr>
              <a:t>Fourth recommendation: Redesign the contact tracing system so it is rapid – less than 12 hours – starting with picking an electronic application – we suggest </a:t>
            </a:r>
            <a:r>
              <a:rPr lang="en-US" sz="6200">
                <a:solidFill>
                  <a:srgbClr val="002060"/>
                </a:solidFill>
                <a:latin typeface="Nunito Sans ExtraBold" pitchFamily="2" charset="77"/>
              </a:rPr>
              <a:t>the</a:t>
            </a:r>
            <a:r>
              <a:rPr lang="en-US" sz="6200">
                <a:solidFill>
                  <a:srgbClr val="00325C"/>
                </a:solidFill>
                <a:latin typeface="Nunito Sans ExtraBold" pitchFamily="2" charset="77"/>
              </a:rPr>
              <a:t> Safer Illinois application  </a:t>
            </a:r>
            <a:endParaRPr sz="6200">
              <a:solidFill>
                <a:srgbClr val="00325C"/>
              </a:solidFill>
              <a:latin typeface="Nunito Sans ExtraBold" pitchFamily="2" charset="77"/>
            </a:endParaRPr>
          </a:p>
        </p:txBody>
      </p:sp>
      <p:sp>
        <p:nvSpPr>
          <p:cNvPr id="10" name="Content Placeholder 1">
            <a:extLst>
              <a:ext uri="{FF2B5EF4-FFF2-40B4-BE49-F238E27FC236}">
                <a16:creationId xmlns:a16="http://schemas.microsoft.com/office/drawing/2014/main" id="{53E09551-C0C1-4740-988A-BAE71B39A17F}"/>
              </a:ext>
            </a:extLst>
          </p:cNvPr>
          <p:cNvSpPr txBox="1">
            <a:spLocks/>
          </p:cNvSpPr>
          <p:nvPr/>
        </p:nvSpPr>
        <p:spPr>
          <a:xfrm>
            <a:off x="1828799" y="5209313"/>
            <a:ext cx="20408335"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a:solidFill>
                  <a:srgbClr val="00325C"/>
                </a:solidFill>
                <a:latin typeface="Nunito Sans" pitchFamily="2" charset="77"/>
              </a:rPr>
              <a:t>While test turnaround time is critical for the individual tested, so is contact tracing for those who might have been infected</a:t>
            </a:r>
            <a:endParaRPr lang="en-US" sz="3600" b="1">
              <a:solidFill>
                <a:srgbClr val="00325C"/>
              </a:solidFill>
              <a:latin typeface="Nunito Sans Light" pitchFamily="2" charset="77"/>
            </a:endParaRPr>
          </a:p>
          <a:p>
            <a:pPr hangingPunct="1">
              <a:spcBef>
                <a:spcPts val="2400"/>
              </a:spcBef>
            </a:pPr>
            <a:r>
              <a:rPr lang="en-US" sz="3600" b="1">
                <a:solidFill>
                  <a:srgbClr val="00325C"/>
                </a:solidFill>
                <a:latin typeface="Nunito Sans" pitchFamily="2" charset="77"/>
              </a:rPr>
              <a:t>Manual contact tracing is too slow and ineffective</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It relies primarily on phone calls and returning phone calls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People resist returning the call and when they do may not be open about their contacts</a:t>
            </a:r>
          </a:p>
          <a:p>
            <a:pPr hangingPunct="1">
              <a:spcBef>
                <a:spcPts val="2400"/>
              </a:spcBef>
            </a:pPr>
            <a:r>
              <a:rPr lang="en-US" sz="3600" b="1">
                <a:solidFill>
                  <a:srgbClr val="00325C"/>
                </a:solidFill>
                <a:latin typeface="Nunito Sans" pitchFamily="2" charset="77"/>
              </a:rPr>
              <a:t>Electronic exposure notifications are the only effective method, but we must encourage their use</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Electronic exposure notifications are fast and automatic</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Privacy concerns can be overcome (as in the Safer Illinois app, which is widely adopted across campus)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We must find ways to motivate people to participate</a:t>
            </a:r>
          </a:p>
          <a:p>
            <a:pPr hangingPunct="1">
              <a:spcBef>
                <a:spcPts val="2400"/>
              </a:spcBef>
            </a:pPr>
            <a:r>
              <a:rPr lang="en-US" sz="3600" b="1">
                <a:solidFill>
                  <a:srgbClr val="00325C"/>
                </a:solidFill>
                <a:latin typeface="Nunito Sans" pitchFamily="2" charset="77"/>
              </a:rPr>
              <a:t>Contact tracing should be both forward and backward to identify </a:t>
            </a:r>
            <a:r>
              <a:rPr lang="en-US" sz="3600" b="1" err="1">
                <a:solidFill>
                  <a:srgbClr val="00325C"/>
                </a:solidFill>
                <a:latin typeface="Nunito Sans" pitchFamily="2" charset="77"/>
              </a:rPr>
              <a:t>superspreader</a:t>
            </a:r>
            <a:r>
              <a:rPr lang="en-US" sz="3600" b="1">
                <a:solidFill>
                  <a:srgbClr val="00325C"/>
                </a:solidFill>
                <a:latin typeface="Nunito Sans" pitchFamily="2" charset="77"/>
              </a:rPr>
              <a:t> events</a:t>
            </a:r>
          </a:p>
          <a:p>
            <a:pPr hangingPunct="1">
              <a:spcBef>
                <a:spcPts val="2400"/>
              </a:spcBef>
            </a:pPr>
            <a:r>
              <a:rPr lang="en-US" sz="3600" b="1">
                <a:solidFill>
                  <a:srgbClr val="00325C"/>
                </a:solidFill>
                <a:latin typeface="Nunito Sans" pitchFamily="2" charset="77"/>
              </a:rPr>
              <a:t>We need a SWAT team approach for hotspots</a:t>
            </a:r>
          </a:p>
          <a:p>
            <a:pPr hangingPunct="1">
              <a:spcBef>
                <a:spcPts val="2400"/>
              </a:spcBef>
            </a:pPr>
            <a:r>
              <a:rPr lang="en-US" sz="3600" b="1">
                <a:solidFill>
                  <a:srgbClr val="00325C"/>
                </a:solidFill>
                <a:latin typeface="Nunito Sans" pitchFamily="2" charset="77"/>
              </a:rPr>
              <a:t>The goal should be to isolate confirmed positives in hours, not days</a:t>
            </a:r>
            <a:endParaRPr lang="en-US" sz="3600">
              <a:solidFill>
                <a:srgbClr val="00325C"/>
              </a:solidFill>
              <a:latin typeface="Nunito Sans Light" pitchFamily="2" charset="77"/>
            </a:endParaRPr>
          </a:p>
        </p:txBody>
      </p:sp>
    </p:spTree>
    <p:extLst>
      <p:ext uri="{BB962C8B-B14F-4D97-AF65-F5344CB8AC3E}">
        <p14:creationId xmlns:p14="http://schemas.microsoft.com/office/powerpoint/2010/main" val="204613733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extLst>
              <p:ext uri="{D42A27DB-BD31-4B8C-83A1-F6EECF244321}">
                <p14:modId xmlns:p14="http://schemas.microsoft.com/office/powerpoint/2010/main" val="3737763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2"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33</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National Recommendations</a:t>
            </a:r>
            <a:endParaRPr lang="en-US">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408335" cy="2035127"/>
          </a:xfrm>
          <a:prstGeom prst="rect">
            <a:avLst/>
          </a:prstGeom>
        </p:spPr>
        <p:txBody>
          <a:bodyPr>
            <a:normAutofit fontScale="90000"/>
          </a:bodyPr>
          <a:lstStyle>
            <a:lvl1pPr defTabSz="792479">
              <a:defRPr sz="6911"/>
            </a:lvl1pPr>
          </a:lstStyle>
          <a:p>
            <a:r>
              <a:rPr lang="en-US" sz="6200">
                <a:solidFill>
                  <a:srgbClr val="00325C"/>
                </a:solidFill>
                <a:latin typeface="Nunito Sans ExtraBold" pitchFamily="2" charset="77"/>
              </a:rPr>
              <a:t>fifth Recommendation:   Help, build and train local communities to run and tailor shield to their community</a:t>
            </a:r>
            <a:endParaRPr sz="6200">
              <a:solidFill>
                <a:srgbClr val="00325C"/>
              </a:solidFill>
              <a:latin typeface="Nunito Sans ExtraBold" pitchFamily="2" charset="77"/>
            </a:endParaRPr>
          </a:p>
        </p:txBody>
      </p:sp>
      <p:sp>
        <p:nvSpPr>
          <p:cNvPr id="9" name="Content Placeholder 1">
            <a:extLst>
              <a:ext uri="{FF2B5EF4-FFF2-40B4-BE49-F238E27FC236}">
                <a16:creationId xmlns:a16="http://schemas.microsoft.com/office/drawing/2014/main" id="{51340763-029E-4D14-92BC-68124C7075EA}"/>
              </a:ext>
            </a:extLst>
          </p:cNvPr>
          <p:cNvSpPr txBox="1">
            <a:spLocks/>
          </p:cNvSpPr>
          <p:nvPr/>
        </p:nvSpPr>
        <p:spPr>
          <a:xfrm>
            <a:off x="1826581" y="4553166"/>
            <a:ext cx="20408335"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a:solidFill>
                  <a:srgbClr val="00325C"/>
                </a:solidFill>
                <a:latin typeface="Nunito Sans" pitchFamily="2" charset="77"/>
              </a:rPr>
              <a:t>The University of Illinois / Shield T3 playbook is a good starting point that can be adapted locally as needed</a:t>
            </a:r>
          </a:p>
          <a:p>
            <a:pPr hangingPunct="1">
              <a:spcBef>
                <a:spcPts val="2400"/>
              </a:spcBef>
            </a:pPr>
            <a:r>
              <a:rPr lang="en-US" sz="3600" b="1">
                <a:solidFill>
                  <a:srgbClr val="00325C"/>
                </a:solidFill>
                <a:latin typeface="Nunito Sans" pitchFamily="2" charset="77"/>
              </a:rPr>
              <a:t>Help local communities tailor the SHIELD model into customized local strategies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Test extensively</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Mobile trailers are the standard increments of capacity, but can be shared with neighboring communities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Aggregate capacity requirement is about 1.5 million tests per day to cover the 108 million people outside the largest 75 MSAs</a:t>
            </a:r>
          </a:p>
          <a:p>
            <a:pPr hangingPunct="1">
              <a:spcBef>
                <a:spcPts val="2400"/>
              </a:spcBef>
            </a:pPr>
            <a:r>
              <a:rPr lang="en-US" sz="3600" b="1">
                <a:solidFill>
                  <a:srgbClr val="00325C"/>
                </a:solidFill>
                <a:latin typeface="Nunito Sans" pitchFamily="2" charset="77"/>
              </a:rPr>
              <a:t>Build a full training process to work with the local communities to:</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Find appropriate sites for the mobile labs</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Hire and train 15 lab personnel per trailer plus 2 supervisors </a:t>
            </a:r>
          </a:p>
          <a:p>
            <a:pPr marL="457200" lvl="4" indent="-457200" hangingPunct="1">
              <a:spcBef>
                <a:spcPts val="0"/>
              </a:spcBef>
              <a:buFont typeface="Arial" panose="020B0604020202020204" pitchFamily="34" charset="0"/>
              <a:buChar char="•"/>
            </a:pPr>
            <a:r>
              <a:rPr lang="en-US" sz="3600">
                <a:solidFill>
                  <a:srgbClr val="00325C"/>
                </a:solidFill>
                <a:latin typeface="Nunito Sans Light" pitchFamily="2" charset="77"/>
              </a:rPr>
              <a:t>Fit production lines (per SHIELD template)</a:t>
            </a:r>
          </a:p>
          <a:p>
            <a:pPr marL="457200" lvl="4" indent="-457200" hangingPunct="1">
              <a:spcBef>
                <a:spcPts val="0"/>
              </a:spcBef>
              <a:buFont typeface="Arial" panose="020B0604020202020204" pitchFamily="34" charset="0"/>
              <a:buChar char="•"/>
            </a:pPr>
            <a:r>
              <a:rPr lang="en-US" sz="3600">
                <a:solidFill>
                  <a:srgbClr val="00325C"/>
                </a:solidFill>
                <a:latin typeface="Nunito Sans" pitchFamily="2" charset="77"/>
              </a:rPr>
              <a:t>Create the collection sites across the community (we have the SOP for indoor and outdoor sites) </a:t>
            </a:r>
          </a:p>
          <a:p>
            <a:pPr marL="457200" lvl="1" indent="-457200" hangingPunct="1">
              <a:spcBef>
                <a:spcPts val="0"/>
              </a:spcBef>
              <a:buFont typeface="Arial" panose="020B0604020202020204" pitchFamily="34" charset="0"/>
              <a:buChar char="•"/>
            </a:pPr>
            <a:r>
              <a:rPr lang="en-US" sz="3600">
                <a:solidFill>
                  <a:srgbClr val="00325C"/>
                </a:solidFill>
                <a:latin typeface="Nunito Sans Light" pitchFamily="2" charset="77"/>
              </a:rPr>
              <a:t>Stand up a program to protect the vulnerable: long-term care facilities, childcare facilities, K-12 schools </a:t>
            </a:r>
          </a:p>
          <a:p>
            <a:pPr lvl="1" hangingPunct="1">
              <a:spcBef>
                <a:spcPts val="0"/>
              </a:spcBef>
            </a:pPr>
            <a:endParaRPr lang="en-US" sz="3600">
              <a:solidFill>
                <a:srgbClr val="00325C"/>
              </a:solidFill>
              <a:latin typeface="Nunito Sans Light" pitchFamily="2" charset="77"/>
            </a:endParaRPr>
          </a:p>
          <a:p>
            <a:pPr marL="457200" lvl="1" indent="-457200" hangingPunct="1">
              <a:spcBef>
                <a:spcPts val="0"/>
              </a:spcBef>
              <a:buFont typeface="Arial" panose="020B0604020202020204" pitchFamily="34" charset="0"/>
              <a:buChar char="•"/>
            </a:pPr>
            <a:endParaRPr lang="en-US" sz="3600">
              <a:solidFill>
                <a:srgbClr val="00325C"/>
              </a:solidFill>
              <a:latin typeface="Nunito Sans Light" pitchFamily="2" charset="77"/>
            </a:endParaRPr>
          </a:p>
        </p:txBody>
      </p:sp>
    </p:spTree>
    <p:extLst>
      <p:ext uri="{BB962C8B-B14F-4D97-AF65-F5344CB8AC3E}">
        <p14:creationId xmlns:p14="http://schemas.microsoft.com/office/powerpoint/2010/main" val="36299304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extLst>
              <p:ext uri="{D42A27DB-BD31-4B8C-83A1-F6EECF244321}">
                <p14:modId xmlns:p14="http://schemas.microsoft.com/office/powerpoint/2010/main" val="794364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6" name="think-cell Slide" r:id="rId5" imgW="536" imgH="536" progId="TCLayout.ActiveDocument.1">
                  <p:embed/>
                </p:oleObj>
              </mc:Choice>
              <mc:Fallback>
                <p:oleObj name="think-cell Slide" r:id="rId5" imgW="536" imgH="53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34</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National Recommendations</a:t>
            </a:r>
            <a:endParaRPr lang="en-US">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14" name="Content Placeholder 1">
            <a:extLst>
              <a:ext uri="{FF2B5EF4-FFF2-40B4-BE49-F238E27FC236}">
                <a16:creationId xmlns:a16="http://schemas.microsoft.com/office/drawing/2014/main" id="{ED494E25-43E0-784C-B210-586A3D08315E}"/>
              </a:ext>
            </a:extLst>
          </p:cNvPr>
          <p:cNvSpPr txBox="1">
            <a:spLocks/>
          </p:cNvSpPr>
          <p:nvPr/>
        </p:nvSpPr>
        <p:spPr>
          <a:xfrm>
            <a:off x="1951256" y="4721028"/>
            <a:ext cx="21481768"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lvl="0"/>
            <a:r>
              <a:rPr lang="en-US" sz="3200">
                <a:solidFill>
                  <a:srgbClr val="002060"/>
                </a:solidFill>
                <a:latin typeface="Noto Sans Mongolian" panose="020B0502040504020204" pitchFamily="34" charset="0"/>
                <a:cs typeface="Noto Sans Mongolian" panose="020B0502040504020204" pitchFamily="34" charset="0"/>
              </a:rPr>
              <a:t>Creating a safe environment depends on everyone taking responsibility for protecting others and well as themselves.  </a:t>
            </a:r>
          </a:p>
          <a:p>
            <a:pPr lvl="0"/>
            <a:r>
              <a:rPr lang="en-US" sz="3200">
                <a:solidFill>
                  <a:srgbClr val="002060"/>
                </a:solidFill>
                <a:latin typeface="Noto Sans Mongolian" panose="020B0502040504020204" pitchFamily="34" charset="0"/>
                <a:cs typeface="Noto Sans Mongolian" panose="020B0502040504020204" pitchFamily="34" charset="0"/>
              </a:rPr>
              <a:t>A “do-to-do” expectation requires one to “do” what is expected in order to be able to “do” what one intends.  The simplest and most basic example is requiring masks and social distancing in public areas</a:t>
            </a:r>
          </a:p>
          <a:p>
            <a:r>
              <a:rPr lang="en-US" sz="3200" i="1">
                <a:solidFill>
                  <a:srgbClr val="002060"/>
                </a:solidFill>
                <a:latin typeface="Noto Sans Mongolian" panose="020B0502040504020204" pitchFamily="34" charset="0"/>
                <a:cs typeface="Noto Sans Mongolian" panose="020B0502040504020204" pitchFamily="34" charset="0"/>
              </a:rPr>
              <a:t>The U of I System’s “Safer Illinois” phone  app takes the “do-to-do” model to the next level, and links building access to recent test results, health check status and proximity tracing.  It works and is adopted by local bars and restaurants </a:t>
            </a:r>
            <a:endParaRPr lang="en-US" sz="3200">
              <a:solidFill>
                <a:srgbClr val="002060"/>
              </a:solidFill>
              <a:latin typeface="Noto Sans Mongolian" panose="020B0502040504020204" pitchFamily="34" charset="0"/>
              <a:cs typeface="Noto Sans Mongolian" panose="020B0502040504020204" pitchFamily="34" charset="0"/>
            </a:endParaRPr>
          </a:p>
          <a:p>
            <a:r>
              <a:rPr lang="en-US" sz="3200" b="1" i="1">
                <a:solidFill>
                  <a:srgbClr val="002060"/>
                </a:solidFill>
                <a:latin typeface="Noto Sans Mongolian" panose="020B0502040504020204" pitchFamily="34" charset="0"/>
                <a:cs typeface="Noto Sans Mongolian" panose="020B0502040504020204" pitchFamily="34" charset="0"/>
              </a:rPr>
              <a:t>ACTION RECOMMENDATIONS: </a:t>
            </a:r>
            <a:endParaRPr lang="en-US" sz="3200" b="1">
              <a:solidFill>
                <a:srgbClr val="002060"/>
              </a:solidFill>
              <a:latin typeface="Noto Sans Mongolian" panose="020B0502040504020204" pitchFamily="34" charset="0"/>
              <a:cs typeface="Noto Sans Mongolian" panose="020B0502040504020204" pitchFamily="34" charset="0"/>
            </a:endParaRPr>
          </a:p>
          <a:p>
            <a:pPr marL="457200" lvl="1" indent="-457200">
              <a:buFont typeface="Arial" panose="020B0604020202020204" pitchFamily="34" charset="0"/>
              <a:buChar char="•"/>
            </a:pPr>
            <a:r>
              <a:rPr lang="en-US" sz="3200">
                <a:solidFill>
                  <a:srgbClr val="002060"/>
                </a:solidFill>
                <a:latin typeface="Noto Sans Mongolian" panose="020B0502040504020204" pitchFamily="34" charset="0"/>
                <a:cs typeface="Noto Sans Mongolian" panose="020B0502040504020204" pitchFamily="34" charset="0"/>
              </a:rPr>
              <a:t>Require and monitor mask wearing in public nationwide – it is essential to slow down the transmission.</a:t>
            </a:r>
          </a:p>
          <a:p>
            <a:pPr marL="457200" lvl="1" indent="-457200">
              <a:buFont typeface="Arial" panose="020B0604020202020204" pitchFamily="34" charset="0"/>
              <a:buChar char="•"/>
            </a:pPr>
            <a:r>
              <a:rPr lang="en-US" sz="3200">
                <a:solidFill>
                  <a:srgbClr val="002060"/>
                </a:solidFill>
                <a:latin typeface="Noto Sans Mongolian" panose="020B0502040504020204" pitchFamily="34" charset="0"/>
                <a:cs typeface="Noto Sans Mongolian" panose="020B0502040504020204" pitchFamily="34" charset="0"/>
              </a:rPr>
              <a:t>Adopt and encourage the use of the “Safer Illinois” application (can be renamed to, e.g., Safer “local community” and its safe status requirements – this is a critical aspect of curbing the spread in any community.</a:t>
            </a:r>
          </a:p>
          <a:p>
            <a:pPr marL="457200" lvl="1" indent="-457200">
              <a:buFont typeface="Arial" panose="020B0604020202020204" pitchFamily="34" charset="0"/>
              <a:buChar char="•"/>
            </a:pPr>
            <a:r>
              <a:rPr lang="en-US" sz="3200">
                <a:solidFill>
                  <a:srgbClr val="002060"/>
                </a:solidFill>
                <a:latin typeface="Noto Sans Mongolian" panose="020B0502040504020204" pitchFamily="34" charset="0"/>
                <a:cs typeface="Noto Sans Mongolian" panose="020B0502040504020204" pitchFamily="34" charset="0"/>
              </a:rPr>
              <a:t>Develop a device or give out phones for people who cannot afford phones. </a:t>
            </a:r>
          </a:p>
          <a:p>
            <a:pPr marL="457200" lvl="1" indent="-457200">
              <a:buFont typeface="Arial" panose="020B0604020202020204" pitchFamily="34" charset="0"/>
              <a:buChar char="•"/>
            </a:pPr>
            <a:r>
              <a:rPr lang="en-US" sz="3200">
                <a:solidFill>
                  <a:srgbClr val="002060"/>
                </a:solidFill>
                <a:latin typeface="Noto Sans Mongolian" panose="020B0502040504020204" pitchFamily="34" charset="0"/>
                <a:cs typeface="Noto Sans Mongolian" panose="020B0502040504020204" pitchFamily="34" charset="0"/>
              </a:rPr>
              <a:t>Encourage workers to stay home if their status is unsafe by paying a portion of their salaries (limit it to workers with incomes below an agreed to annual salary) </a:t>
            </a:r>
          </a:p>
          <a:p>
            <a:pPr marL="457200" lvl="1" indent="-457200" hangingPunct="1">
              <a:spcBef>
                <a:spcPts val="0"/>
              </a:spcBef>
              <a:buFont typeface="Arial" panose="020B0604020202020204" pitchFamily="34" charset="0"/>
              <a:buChar char="•"/>
            </a:pPr>
            <a:endParaRPr lang="en-US" sz="3200">
              <a:solidFill>
                <a:srgbClr val="002060"/>
              </a:solidFill>
              <a:latin typeface="Noto Sans Mongolian" panose="020B0502040504020204" pitchFamily="34" charset="0"/>
              <a:cs typeface="Noto Sans Mongolian" panose="020B0502040504020204" pitchFamily="34" charset="0"/>
            </a:endParaRPr>
          </a:p>
          <a:p>
            <a:pPr lvl="1" hangingPunct="1">
              <a:spcBef>
                <a:spcPts val="0"/>
              </a:spcBef>
            </a:pPr>
            <a:endParaRPr lang="en-US" sz="3200">
              <a:solidFill>
                <a:srgbClr val="002060"/>
              </a:solidFill>
              <a:latin typeface="Noto Sans Mongolian" panose="020B0502040504020204" pitchFamily="34" charset="0"/>
              <a:cs typeface="Noto Sans Mongolian" panose="020B0502040504020204" pitchFamily="34" charset="0"/>
            </a:endParaRPr>
          </a:p>
          <a:p>
            <a:pPr marL="457200" lvl="1" indent="-457200" hangingPunct="1">
              <a:spcBef>
                <a:spcPts val="0"/>
              </a:spcBef>
              <a:buFont typeface="Arial" panose="020B0604020202020204" pitchFamily="34" charset="0"/>
              <a:buChar char="•"/>
            </a:pPr>
            <a:endParaRPr lang="en-US" sz="3200">
              <a:solidFill>
                <a:srgbClr val="002060"/>
              </a:solidFill>
              <a:latin typeface="Noto Sans Mongolian" panose="020B0502040504020204" pitchFamily="34" charset="0"/>
              <a:cs typeface="Noto Sans Mongolian" panose="020B0502040504020204" pitchFamily="34" charset="0"/>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408335" cy="2035127"/>
          </a:xfrm>
          <a:prstGeom prst="rect">
            <a:avLst/>
          </a:prstGeom>
        </p:spPr>
        <p:txBody>
          <a:bodyPr>
            <a:normAutofit fontScale="90000"/>
          </a:bodyPr>
          <a:lstStyle>
            <a:lvl1pPr defTabSz="792479">
              <a:defRPr sz="6911"/>
            </a:lvl1pPr>
          </a:lstStyle>
          <a:p>
            <a:r>
              <a:rPr lang="en-US" sz="6200">
                <a:solidFill>
                  <a:srgbClr val="00325C"/>
                </a:solidFill>
                <a:latin typeface="Nunito Sans ExtraBold" pitchFamily="2" charset="77"/>
              </a:rPr>
              <a:t>Sixth Recommendation:  Work hard on behaviors and implement the ”do to do” model – People will, over time, do the right thing if allowed -- </a:t>
            </a:r>
            <a:br>
              <a:rPr lang="en-US" sz="6200">
                <a:solidFill>
                  <a:srgbClr val="00325C"/>
                </a:solidFill>
                <a:latin typeface="Nunito Sans ExtraBold" pitchFamily="2" charset="77"/>
              </a:rPr>
            </a:br>
            <a:endParaRPr sz="6200">
              <a:solidFill>
                <a:srgbClr val="00325C"/>
              </a:solidFill>
              <a:latin typeface="Nunito Sans ExtraBold" pitchFamily="2" charset="77"/>
            </a:endParaRPr>
          </a:p>
        </p:txBody>
      </p:sp>
    </p:spTree>
    <p:extLst>
      <p:ext uri="{BB962C8B-B14F-4D97-AF65-F5344CB8AC3E}">
        <p14:creationId xmlns:p14="http://schemas.microsoft.com/office/powerpoint/2010/main" val="224809460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extLst>
              <p:ext uri="{D42A27DB-BD31-4B8C-83A1-F6EECF244321}">
                <p14:modId xmlns:p14="http://schemas.microsoft.com/office/powerpoint/2010/main" val="2228947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0"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35</a:t>
            </a:fld>
            <a:endParaRPr>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a:solidFill>
                  <a:srgbClr val="00325C"/>
                </a:solidFill>
                <a:latin typeface="Nunito Sans" pitchFamily="2" charset="77"/>
              </a:rPr>
              <a:t>National Recommendations</a:t>
            </a:r>
            <a:endParaRPr lang="en-US">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408335" cy="2035127"/>
          </a:xfrm>
          <a:prstGeom prst="rect">
            <a:avLst/>
          </a:prstGeom>
        </p:spPr>
        <p:txBody>
          <a:bodyPr>
            <a:normAutofit fontScale="90000"/>
          </a:bodyPr>
          <a:lstStyle>
            <a:lvl1pPr defTabSz="792479">
              <a:defRPr sz="6911"/>
            </a:lvl1pPr>
          </a:lstStyle>
          <a:p>
            <a:r>
              <a:rPr lang="en-US" sz="6200" dirty="0">
                <a:solidFill>
                  <a:srgbClr val="00325C"/>
                </a:solidFill>
                <a:latin typeface="Nunito Sans ExtraBold" pitchFamily="2" charset="77"/>
              </a:rPr>
              <a:t>Seventh recommendation:  Supply chain </a:t>
            </a:r>
            <a:r>
              <a:rPr lang="en-US" sz="6200" dirty="0">
                <a:solidFill>
                  <a:srgbClr val="002060"/>
                </a:solidFill>
                <a:latin typeface="Nunito Sans ExtraBold" pitchFamily="2" charset="77"/>
              </a:rPr>
              <a:t>constraints a</a:t>
            </a:r>
            <a:r>
              <a:rPr lang="en-US" sz="6200" dirty="0">
                <a:solidFill>
                  <a:srgbClr val="00325C"/>
                </a:solidFill>
                <a:latin typeface="Nunito Sans ExtraBold" pitchFamily="2" charset="77"/>
              </a:rPr>
              <a:t>re real but can be resolved with active management</a:t>
            </a:r>
          </a:p>
        </p:txBody>
      </p:sp>
      <p:sp>
        <p:nvSpPr>
          <p:cNvPr id="10" name="Content Placeholder 1">
            <a:extLst>
              <a:ext uri="{FF2B5EF4-FFF2-40B4-BE49-F238E27FC236}">
                <a16:creationId xmlns:a16="http://schemas.microsoft.com/office/drawing/2014/main" id="{995D7D2F-EB57-4743-8514-62C706F12B23}"/>
              </a:ext>
            </a:extLst>
          </p:cNvPr>
          <p:cNvSpPr txBox="1">
            <a:spLocks/>
          </p:cNvSpPr>
          <p:nvPr/>
        </p:nvSpPr>
        <p:spPr>
          <a:xfrm>
            <a:off x="1828798" y="4424290"/>
            <a:ext cx="20408335"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dirty="0">
                <a:solidFill>
                  <a:srgbClr val="00325C"/>
                </a:solidFill>
                <a:latin typeface="Nunito Sans" pitchFamily="2" charset="77"/>
              </a:rPr>
              <a:t>The Illinois Saliva test is simple and you can manage through the equipment constraints  </a:t>
            </a:r>
            <a:endParaRPr lang="en-US" sz="3600" b="1" dirty="0">
              <a:solidFill>
                <a:srgbClr val="00325C"/>
              </a:solidFill>
              <a:latin typeface="Nunito Sans Light" pitchFamily="2" charset="77"/>
            </a:endParaRPr>
          </a:p>
          <a:p>
            <a:pPr marL="457200" lvl="4" indent="-457200" hangingPunct="1">
              <a:spcBef>
                <a:spcPts val="0"/>
              </a:spcBef>
              <a:buFont typeface="Arial" panose="020B0604020202020204" pitchFamily="34" charset="0"/>
              <a:buChar char="•"/>
            </a:pPr>
            <a:r>
              <a:rPr lang="en-US" sz="3600" dirty="0">
                <a:solidFill>
                  <a:srgbClr val="00325C"/>
                </a:solidFill>
                <a:latin typeface="Nunito Sans Light" pitchFamily="2" charset="77"/>
              </a:rPr>
              <a:t>We will need around 900 to 1000 PCR machines at 398 well plates</a:t>
            </a:r>
          </a:p>
          <a:p>
            <a:pPr marL="457200" lvl="4" indent="-457200" hangingPunct="1">
              <a:spcBef>
                <a:spcPts val="0"/>
              </a:spcBef>
              <a:buFont typeface="Arial" panose="020B0604020202020204" pitchFamily="34" charset="0"/>
              <a:buChar char="•"/>
            </a:pPr>
            <a:r>
              <a:rPr lang="en-US" sz="3600" dirty="0">
                <a:solidFill>
                  <a:srgbClr val="00325C"/>
                </a:solidFill>
                <a:latin typeface="Nunito Sans Light" pitchFamily="2" charset="77"/>
              </a:rPr>
              <a:t>We will need 300 pipette systems </a:t>
            </a:r>
          </a:p>
          <a:p>
            <a:pPr marL="457200" lvl="4" indent="-457200" hangingPunct="1">
              <a:spcBef>
                <a:spcPts val="0"/>
              </a:spcBef>
              <a:buFont typeface="Arial" panose="020B0604020202020204" pitchFamily="34" charset="0"/>
              <a:buChar char="•"/>
            </a:pPr>
            <a:r>
              <a:rPr lang="en-US" sz="3600" dirty="0">
                <a:solidFill>
                  <a:srgbClr val="00325C"/>
                </a:solidFill>
                <a:latin typeface="Nunito Sans Light" pitchFamily="2" charset="77"/>
              </a:rPr>
              <a:t>We will need 600 thermal baths </a:t>
            </a:r>
          </a:p>
          <a:p>
            <a:pPr marL="457200" lvl="4" indent="-457200" hangingPunct="1">
              <a:spcBef>
                <a:spcPts val="0"/>
              </a:spcBef>
              <a:buFont typeface="Arial" panose="020B0604020202020204" pitchFamily="34" charset="0"/>
              <a:buChar char="•"/>
            </a:pPr>
            <a:r>
              <a:rPr lang="en-US" sz="3600" dirty="0">
                <a:solidFill>
                  <a:srgbClr val="00325C"/>
                </a:solidFill>
                <a:latin typeface="Nunito Sans Light" pitchFamily="2" charset="77"/>
              </a:rPr>
              <a:t>We will need 300 centrifuges machines</a:t>
            </a:r>
          </a:p>
          <a:p>
            <a:pPr marL="457200" lvl="4" indent="-457200" hangingPunct="1">
              <a:spcBef>
                <a:spcPts val="0"/>
              </a:spcBef>
              <a:buFont typeface="Arial" panose="020B0604020202020204" pitchFamily="34" charset="0"/>
              <a:buChar char="•"/>
            </a:pPr>
            <a:r>
              <a:rPr lang="en-US" sz="3600" dirty="0">
                <a:solidFill>
                  <a:srgbClr val="00325C"/>
                </a:solidFill>
                <a:latin typeface="Nunito Sans Light" pitchFamily="2" charset="77"/>
              </a:rPr>
              <a:t>We believe this could all be produced within a number of weeks </a:t>
            </a:r>
          </a:p>
          <a:p>
            <a:pPr hangingPunct="1">
              <a:spcBef>
                <a:spcPts val="2400"/>
              </a:spcBef>
            </a:pPr>
            <a:r>
              <a:rPr lang="en-US" sz="3600" b="1" dirty="0">
                <a:solidFill>
                  <a:srgbClr val="00325C"/>
                </a:solidFill>
                <a:latin typeface="Nunito Sans" pitchFamily="2" charset="77"/>
              </a:rPr>
              <a:t>The Illinois Saliva test is simple using only a few consumables </a:t>
            </a:r>
          </a:p>
          <a:p>
            <a:pPr marL="457200" lvl="4" indent="-457200" hangingPunct="1">
              <a:spcBef>
                <a:spcPts val="0"/>
              </a:spcBef>
              <a:buFont typeface="Arial" panose="020B0604020202020204" pitchFamily="34" charset="0"/>
              <a:buChar char="•"/>
            </a:pPr>
            <a:r>
              <a:rPr lang="en-US" sz="3600" dirty="0">
                <a:solidFill>
                  <a:srgbClr val="00325C"/>
                </a:solidFill>
                <a:latin typeface="Nunito Sans Light" pitchFamily="2" charset="77"/>
              </a:rPr>
              <a:t>Most of the consumables are injection molded – included the tubes and funnels </a:t>
            </a:r>
          </a:p>
          <a:p>
            <a:pPr marL="457200" lvl="4" indent="-457200" hangingPunct="1">
              <a:spcBef>
                <a:spcPts val="0"/>
              </a:spcBef>
              <a:buFont typeface="Arial" panose="020B0604020202020204" pitchFamily="34" charset="0"/>
              <a:buChar char="•"/>
            </a:pPr>
            <a:r>
              <a:rPr lang="en-US" sz="3600" dirty="0">
                <a:solidFill>
                  <a:srgbClr val="00325C"/>
                </a:solidFill>
                <a:latin typeface="Nunito Sans Light" pitchFamily="2" charset="77"/>
              </a:rPr>
              <a:t>We can scale up the injection molding by building hard tooling to meet the anticipated capacity (4 weeks) </a:t>
            </a:r>
          </a:p>
          <a:p>
            <a:pPr marL="457200" lvl="4" indent="-457200" hangingPunct="1">
              <a:spcBef>
                <a:spcPts val="0"/>
              </a:spcBef>
              <a:buFont typeface="Arial" panose="020B0604020202020204" pitchFamily="34" charset="0"/>
              <a:buChar char="•"/>
            </a:pPr>
            <a:r>
              <a:rPr lang="en-US" sz="3600" dirty="0">
                <a:solidFill>
                  <a:srgbClr val="00325C"/>
                </a:solidFill>
                <a:latin typeface="Nunito Sans Light" pitchFamily="2" charset="77"/>
              </a:rPr>
              <a:t>The pipettes are more difficult and would need special attention.  It should be solved by a couple routes</a:t>
            </a:r>
          </a:p>
          <a:p>
            <a:pPr marL="457200" lvl="4" indent="-457200" hangingPunct="1">
              <a:spcBef>
                <a:spcPts val="0"/>
              </a:spcBef>
              <a:buFont typeface="Arial" panose="020B0604020202020204" pitchFamily="34" charset="0"/>
              <a:buChar char="•"/>
            </a:pPr>
            <a:r>
              <a:rPr lang="en-US" sz="3600" dirty="0">
                <a:solidFill>
                  <a:srgbClr val="00325C"/>
                </a:solidFill>
                <a:latin typeface="Nunito Sans Light" pitchFamily="2" charset="77"/>
              </a:rPr>
              <a:t>We use limited reagent and would need to work with PCR manufactures to increase production </a:t>
            </a:r>
          </a:p>
          <a:p>
            <a:pPr hangingPunct="1">
              <a:spcBef>
                <a:spcPts val="2400"/>
              </a:spcBef>
            </a:pPr>
            <a:r>
              <a:rPr lang="en-US" sz="3600" b="1" dirty="0">
                <a:solidFill>
                  <a:srgbClr val="00325C"/>
                </a:solidFill>
                <a:latin typeface="Nunito Sans" pitchFamily="2" charset="77"/>
              </a:rPr>
              <a:t>A dedicated team of 20 to 30 people should work centrally to develop a full and capable supply chain</a:t>
            </a:r>
            <a:endParaRPr lang="en-US" sz="3600" b="1" dirty="0">
              <a:solidFill>
                <a:srgbClr val="00325C"/>
              </a:solidFill>
              <a:latin typeface="Nunito Sans Light" pitchFamily="2" charset="77"/>
            </a:endParaRPr>
          </a:p>
          <a:p>
            <a:pPr marL="457200" lvl="4" indent="-457200" hangingPunct="1">
              <a:spcBef>
                <a:spcPts val="0"/>
              </a:spcBef>
              <a:buFont typeface="Arial" panose="020B0604020202020204" pitchFamily="34" charset="0"/>
              <a:buChar char="•"/>
            </a:pPr>
            <a:endParaRPr lang="en-US" sz="5200" dirty="0">
              <a:solidFill>
                <a:srgbClr val="00325C"/>
              </a:solidFill>
              <a:latin typeface="Nunito Sans Light" pitchFamily="2" charset="77"/>
            </a:endParaRPr>
          </a:p>
        </p:txBody>
      </p:sp>
    </p:spTree>
    <p:extLst>
      <p:ext uri="{BB962C8B-B14F-4D97-AF65-F5344CB8AC3E}">
        <p14:creationId xmlns:p14="http://schemas.microsoft.com/office/powerpoint/2010/main" val="107889452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extLst>
              <p:ext uri="{D42A27DB-BD31-4B8C-83A1-F6EECF244321}">
                <p14:modId xmlns:p14="http://schemas.microsoft.com/office/powerpoint/2010/main" val="2999266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4"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solidFill>
                  <a:srgbClr val="00325C"/>
                </a:solidFill>
                <a:latin typeface="Nunito Sans" pitchFamily="2" charset="77"/>
              </a:rPr>
              <a:t>36</a:t>
            </a:fld>
            <a:endParaRPr dirty="0">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dirty="0">
                <a:solidFill>
                  <a:srgbClr val="00325C"/>
                </a:solidFill>
                <a:latin typeface="Nunito Sans" pitchFamily="2" charset="77"/>
              </a:rPr>
              <a:t>National Recommendations</a:t>
            </a:r>
            <a:endParaRPr lang="en-US" dirty="0">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408335" cy="2035127"/>
          </a:xfrm>
          <a:prstGeom prst="rect">
            <a:avLst/>
          </a:prstGeom>
        </p:spPr>
        <p:txBody>
          <a:bodyPr>
            <a:normAutofit fontScale="90000"/>
          </a:bodyPr>
          <a:lstStyle>
            <a:lvl1pPr defTabSz="792479">
              <a:defRPr sz="6911"/>
            </a:lvl1pPr>
          </a:lstStyle>
          <a:p>
            <a:r>
              <a:rPr lang="en-US" sz="6200" dirty="0">
                <a:solidFill>
                  <a:srgbClr val="002060"/>
                </a:solidFill>
                <a:latin typeface="Nunito Sans ExtraBold" pitchFamily="2" charset="77"/>
              </a:rPr>
              <a:t>Eighth </a:t>
            </a:r>
            <a:r>
              <a:rPr lang="en-US" sz="6200" dirty="0">
                <a:solidFill>
                  <a:srgbClr val="00325C"/>
                </a:solidFill>
                <a:latin typeface="Nunito Sans ExtraBold" pitchFamily="2" charset="77"/>
              </a:rPr>
              <a:t>recommendation:  Build out the organization capacity at three levels – federal, state and local </a:t>
            </a:r>
          </a:p>
        </p:txBody>
      </p:sp>
      <p:sp>
        <p:nvSpPr>
          <p:cNvPr id="10" name="Content Placeholder 1">
            <a:extLst>
              <a:ext uri="{FF2B5EF4-FFF2-40B4-BE49-F238E27FC236}">
                <a16:creationId xmlns:a16="http://schemas.microsoft.com/office/drawing/2014/main" id="{995D7D2F-EB57-4743-8514-62C706F12B23}"/>
              </a:ext>
            </a:extLst>
          </p:cNvPr>
          <p:cNvSpPr txBox="1">
            <a:spLocks/>
          </p:cNvSpPr>
          <p:nvPr/>
        </p:nvSpPr>
        <p:spPr>
          <a:xfrm>
            <a:off x="1828798" y="4424290"/>
            <a:ext cx="20408335" cy="7403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dirty="0">
                <a:solidFill>
                  <a:srgbClr val="00325C"/>
                </a:solidFill>
                <a:latin typeface="Nunito Sans" pitchFamily="2" charset="77"/>
              </a:rPr>
              <a:t>We should be very clear the roles of each level of the organization </a:t>
            </a:r>
          </a:p>
          <a:p>
            <a:pPr lvl="0"/>
            <a:r>
              <a:rPr lang="en-US" dirty="0"/>
              <a:t>Efforts to mitigate the virus need to be led and managed locally, by competent, energized teams.</a:t>
            </a:r>
            <a:r>
              <a:rPr lang="en-US" i="1" dirty="0"/>
              <a:t> </a:t>
            </a:r>
            <a:r>
              <a:rPr lang="en-US" dirty="0"/>
              <a:t>The virus is disproportionally spread through super-spreader events.</a:t>
            </a:r>
            <a:r>
              <a:rPr lang="en-US" i="1" dirty="0"/>
              <a:t> There needs also Federal coordination around learnings and supply chain issues and reactions to issues</a:t>
            </a:r>
          </a:p>
          <a:p>
            <a:pPr lvl="0"/>
            <a:r>
              <a:rPr lang="en-US" dirty="0"/>
              <a:t>Expectations regarding personal behaviors are key – a locally-driven approach is known to be more effective for long-term success of public health programs.  Local community groups must help and can greatly improve adherence and compliance, and promote community cohesion and family resilience in the face of this crisis.   </a:t>
            </a:r>
          </a:p>
          <a:p>
            <a:pPr lvl="1"/>
            <a:r>
              <a:rPr lang="en-US" dirty="0"/>
              <a:t>All the teams need to be accountable and make their performance transparent </a:t>
            </a:r>
          </a:p>
          <a:p>
            <a:pPr lvl="1"/>
            <a:r>
              <a:rPr lang="en-US" dirty="0"/>
              <a:t>The states must focus their messaging on their goals and the role that its citizens play in achieving them,</a:t>
            </a:r>
          </a:p>
          <a:p>
            <a:pPr lvl="1"/>
            <a:r>
              <a:rPr lang="en-US" dirty="0"/>
              <a:t>A federal group will work with corporations and State / Local teams across to state to build a statewide network of capabilities.   </a:t>
            </a:r>
          </a:p>
          <a:p>
            <a:pPr lvl="1"/>
            <a:r>
              <a:rPr lang="en-US" dirty="0"/>
              <a:t>Coordinate a statewide response including compliance, enforcement and policies, and mental health improvements. </a:t>
            </a:r>
            <a:br>
              <a:rPr lang="en-US" b="1" i="1" dirty="0"/>
            </a:br>
            <a:endParaRPr lang="en-US" dirty="0"/>
          </a:p>
        </p:txBody>
      </p:sp>
    </p:spTree>
    <p:extLst>
      <p:ext uri="{BB962C8B-B14F-4D97-AF65-F5344CB8AC3E}">
        <p14:creationId xmlns:p14="http://schemas.microsoft.com/office/powerpoint/2010/main" val="169246710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extLst>
              <p:ext uri="{D42A27DB-BD31-4B8C-83A1-F6EECF244321}">
                <p14:modId xmlns:p14="http://schemas.microsoft.com/office/powerpoint/2010/main" val="4149187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8"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37</a:t>
            </a:fld>
            <a:endParaRPr dirty="0">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dirty="0">
                <a:solidFill>
                  <a:srgbClr val="00325C"/>
                </a:solidFill>
                <a:latin typeface="Nunito Sans" pitchFamily="2" charset="77"/>
              </a:rPr>
              <a:t>National Recommendations</a:t>
            </a:r>
            <a:endParaRPr lang="en-US" dirty="0">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408335" cy="2035127"/>
          </a:xfrm>
          <a:prstGeom prst="rect">
            <a:avLst/>
          </a:prstGeom>
        </p:spPr>
        <p:txBody>
          <a:bodyPr>
            <a:normAutofit/>
          </a:bodyPr>
          <a:lstStyle>
            <a:lvl1pPr defTabSz="792479">
              <a:defRPr sz="6911"/>
            </a:lvl1pPr>
          </a:lstStyle>
          <a:p>
            <a:r>
              <a:rPr lang="en-US" sz="6200" dirty="0">
                <a:solidFill>
                  <a:srgbClr val="002060"/>
                </a:solidFill>
                <a:latin typeface="Nunito Sans ExtraBold" pitchFamily="2" charset="77"/>
              </a:rPr>
              <a:t>Eighth r</a:t>
            </a:r>
            <a:r>
              <a:rPr lang="en-US" sz="6200" dirty="0">
                <a:solidFill>
                  <a:srgbClr val="00325C"/>
                </a:solidFill>
                <a:latin typeface="Nunito Sans ExtraBold" pitchFamily="2" charset="77"/>
              </a:rPr>
              <a:t>ecommendation (</a:t>
            </a:r>
            <a:r>
              <a:rPr lang="en-US" sz="6200" dirty="0" err="1">
                <a:solidFill>
                  <a:srgbClr val="00325C"/>
                </a:solidFill>
                <a:latin typeface="Nunito Sans ExtraBold" pitchFamily="2" charset="77"/>
              </a:rPr>
              <a:t>continueD</a:t>
            </a:r>
            <a:r>
              <a:rPr lang="en-US" sz="6200" dirty="0">
                <a:solidFill>
                  <a:srgbClr val="00325C"/>
                </a:solidFill>
                <a:latin typeface="Nunito Sans ExtraBold" pitchFamily="2" charset="77"/>
              </a:rPr>
              <a:t>):  Put in a program office at the federal and state levels </a:t>
            </a:r>
          </a:p>
        </p:txBody>
      </p:sp>
      <p:sp>
        <p:nvSpPr>
          <p:cNvPr id="10" name="Content Placeholder 1">
            <a:extLst>
              <a:ext uri="{FF2B5EF4-FFF2-40B4-BE49-F238E27FC236}">
                <a16:creationId xmlns:a16="http://schemas.microsoft.com/office/drawing/2014/main" id="{995D7D2F-EB57-4743-8514-62C706F12B23}"/>
              </a:ext>
            </a:extLst>
          </p:cNvPr>
          <p:cNvSpPr txBox="1">
            <a:spLocks/>
          </p:cNvSpPr>
          <p:nvPr/>
        </p:nvSpPr>
        <p:spPr>
          <a:xfrm>
            <a:off x="1828798" y="4424290"/>
            <a:ext cx="20408335"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spcBef>
                <a:spcPts val="2400"/>
              </a:spcBef>
            </a:pPr>
            <a:r>
              <a:rPr lang="en-US" sz="3600" b="1" dirty="0">
                <a:solidFill>
                  <a:srgbClr val="002060"/>
                </a:solidFill>
                <a:latin typeface="Noto Sans Mongolian" panose="020B0502040504020204" pitchFamily="34" charset="0"/>
                <a:cs typeface="Noto Sans Mongolian" panose="020B0502040504020204" pitchFamily="34" charset="0"/>
              </a:rPr>
              <a:t>We should be very clear the roles of each level of the organization </a:t>
            </a:r>
          </a:p>
          <a:p>
            <a:r>
              <a:rPr lang="en-GB" sz="3600" dirty="0">
                <a:solidFill>
                  <a:srgbClr val="002060"/>
                </a:solidFill>
                <a:latin typeface="Noto Sans Mongolian" panose="020B0502040504020204" pitchFamily="34" charset="0"/>
                <a:cs typeface="Noto Sans Mongolian" panose="020B0502040504020204" pitchFamily="34" charset="0"/>
              </a:rPr>
              <a:t>The Program Office should ensure success of the program.  Specific activities include:</a:t>
            </a:r>
            <a:endParaRPr lang="en-US" sz="3600" dirty="0">
              <a:solidFill>
                <a:srgbClr val="002060"/>
              </a:solidFill>
              <a:latin typeface="Noto Sans Mongolian" panose="020B0502040504020204" pitchFamily="34" charset="0"/>
              <a:cs typeface="Noto Sans Mongolian" panose="020B0502040504020204" pitchFamily="34" charset="0"/>
            </a:endParaRPr>
          </a:p>
          <a:p>
            <a:r>
              <a:rPr lang="en-GB" sz="3600" b="1" dirty="0">
                <a:solidFill>
                  <a:srgbClr val="002060"/>
                </a:solidFill>
                <a:latin typeface="Noto Sans Mongolian" panose="020B0502040504020204" pitchFamily="34" charset="0"/>
                <a:cs typeface="Noto Sans Mongolian" panose="020B0502040504020204" pitchFamily="34" charset="0"/>
              </a:rPr>
              <a:t>• Manage and drive initiative milestone tracking and standardized reporting for initiatives already booked</a:t>
            </a:r>
            <a:endParaRPr lang="en-US" sz="3600" b="1" dirty="0">
              <a:solidFill>
                <a:srgbClr val="002060"/>
              </a:solidFill>
              <a:latin typeface="Noto Sans Mongolian" panose="020B0502040504020204" pitchFamily="34" charset="0"/>
              <a:cs typeface="Noto Sans Mongolian" panose="020B0502040504020204" pitchFamily="34" charset="0"/>
            </a:endParaRPr>
          </a:p>
          <a:p>
            <a:r>
              <a:rPr lang="en-GB" sz="3600" b="1" dirty="0">
                <a:solidFill>
                  <a:srgbClr val="002060"/>
                </a:solidFill>
                <a:latin typeface="Noto Sans Mongolian" panose="020B0502040504020204" pitchFamily="34" charset="0"/>
                <a:cs typeface="Noto Sans Mongolian" panose="020B0502040504020204" pitchFamily="34" charset="0"/>
              </a:rPr>
              <a:t>• Continue “booking” new and “day to day” initiatives to minimize implementation risk and to close the gap</a:t>
            </a:r>
            <a:endParaRPr lang="en-US" sz="3600" b="1" dirty="0">
              <a:solidFill>
                <a:srgbClr val="002060"/>
              </a:solidFill>
              <a:latin typeface="Noto Sans Mongolian" panose="020B0502040504020204" pitchFamily="34" charset="0"/>
              <a:cs typeface="Noto Sans Mongolian" panose="020B0502040504020204" pitchFamily="34" charset="0"/>
            </a:endParaRPr>
          </a:p>
          <a:p>
            <a:r>
              <a:rPr lang="en-GB" sz="3600" b="1" dirty="0">
                <a:solidFill>
                  <a:srgbClr val="002060"/>
                </a:solidFill>
                <a:latin typeface="Noto Sans Mongolian" panose="020B0502040504020204" pitchFamily="34" charset="0"/>
                <a:cs typeface="Noto Sans Mongolian" panose="020B0502040504020204" pitchFamily="34" charset="0"/>
              </a:rPr>
              <a:t>• Coordinate and set agenda for communication forums</a:t>
            </a:r>
            <a:endParaRPr lang="en-US" sz="3600" b="1" dirty="0">
              <a:solidFill>
                <a:srgbClr val="002060"/>
              </a:solidFill>
              <a:latin typeface="Noto Sans Mongolian" panose="020B0502040504020204" pitchFamily="34" charset="0"/>
              <a:cs typeface="Noto Sans Mongolian" panose="020B0502040504020204" pitchFamily="34" charset="0"/>
            </a:endParaRPr>
          </a:p>
          <a:p>
            <a:r>
              <a:rPr lang="en-GB" sz="3600" dirty="0">
                <a:solidFill>
                  <a:srgbClr val="002060"/>
                </a:solidFill>
                <a:latin typeface="Noto Sans Mongolian" panose="020B0502040504020204" pitchFamily="34" charset="0"/>
                <a:cs typeface="Noto Sans Mongolian" panose="020B0502040504020204" pitchFamily="34" charset="0"/>
              </a:rPr>
              <a:t>In addition, the program office will continue to drive changes and refinements to existing processes/ reporting tools as needed.</a:t>
            </a:r>
            <a:endParaRPr lang="en-US" sz="3600" dirty="0">
              <a:solidFill>
                <a:srgbClr val="002060"/>
              </a:solidFill>
              <a:latin typeface="Noto Sans Mongolian" panose="020B0502040504020204" pitchFamily="34" charset="0"/>
              <a:cs typeface="Noto Sans Mongolian" panose="020B0502040504020204" pitchFamily="34" charset="0"/>
            </a:endParaRPr>
          </a:p>
          <a:p>
            <a:pPr marL="457200" lvl="4" indent="-457200" hangingPunct="1">
              <a:spcBef>
                <a:spcPts val="0"/>
              </a:spcBef>
              <a:buFont typeface="Arial" panose="020B0604020202020204" pitchFamily="34" charset="0"/>
              <a:buChar char="•"/>
            </a:pPr>
            <a:endParaRPr lang="en-US" sz="3600" dirty="0">
              <a:solidFill>
                <a:srgbClr val="002060"/>
              </a:solidFill>
              <a:latin typeface="Noto Sans Mongolian" panose="020B0502040504020204" pitchFamily="34" charset="0"/>
              <a:cs typeface="Noto Sans Mongolian" panose="020B0502040504020204" pitchFamily="34" charset="0"/>
            </a:endParaRPr>
          </a:p>
        </p:txBody>
      </p:sp>
    </p:spTree>
    <p:extLst>
      <p:ext uri="{BB962C8B-B14F-4D97-AF65-F5344CB8AC3E}">
        <p14:creationId xmlns:p14="http://schemas.microsoft.com/office/powerpoint/2010/main" val="423405317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EFDB45-B71F-4A75-AB30-25190A2D86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8" name="think-cell Slide" r:id="rId5" imgW="536" imgH="536" progId="TCLayout.ActiveDocument.1">
                  <p:embed/>
                </p:oleObj>
              </mc:Choice>
              <mc:Fallback>
                <p:oleObj name="think-cell Slide" r:id="rId5" imgW="536" imgH="536" progId="TCLayout.ActiveDocument.1">
                  <p:embed/>
                  <p:pic>
                    <p:nvPicPr>
                      <p:cNvPr id="2" name="Object 1" hidden="1">
                        <a:extLst>
                          <a:ext uri="{FF2B5EF4-FFF2-40B4-BE49-F238E27FC236}">
                            <a16:creationId xmlns:a16="http://schemas.microsoft.com/office/drawing/2014/main" id="{C8EFDB45-B71F-4A75-AB30-25190A2D86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38</a:t>
            </a:fld>
            <a:endParaRPr dirty="0">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lang="en-US" b="1" dirty="0">
                <a:solidFill>
                  <a:srgbClr val="00325C"/>
                </a:solidFill>
                <a:latin typeface="Nunito Sans" pitchFamily="2" charset="77"/>
              </a:rPr>
              <a:t>National Recommendations</a:t>
            </a:r>
            <a:endParaRPr lang="en-US" dirty="0">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408335" cy="2035127"/>
          </a:xfrm>
          <a:prstGeom prst="rect">
            <a:avLst/>
          </a:prstGeom>
        </p:spPr>
        <p:txBody>
          <a:bodyPr>
            <a:normAutofit fontScale="90000"/>
          </a:bodyPr>
          <a:lstStyle>
            <a:lvl1pPr defTabSz="792479">
              <a:defRPr sz="6911"/>
            </a:lvl1pPr>
          </a:lstStyle>
          <a:p>
            <a:r>
              <a:rPr lang="en-US" sz="6200" dirty="0" err="1">
                <a:solidFill>
                  <a:srgbClr val="002060"/>
                </a:solidFill>
                <a:latin typeface="Nunito Sans ExtraBold" pitchFamily="2" charset="77"/>
              </a:rPr>
              <a:t>NINth</a:t>
            </a:r>
            <a:r>
              <a:rPr lang="en-US" sz="6200" dirty="0">
                <a:solidFill>
                  <a:srgbClr val="002060"/>
                </a:solidFill>
                <a:latin typeface="Nunito Sans ExtraBold" pitchFamily="2" charset="77"/>
              </a:rPr>
              <a:t> r</a:t>
            </a:r>
            <a:r>
              <a:rPr lang="en-US" sz="6200" dirty="0">
                <a:solidFill>
                  <a:srgbClr val="00325C"/>
                </a:solidFill>
                <a:latin typeface="Nunito Sans ExtraBold" pitchFamily="2" charset="77"/>
              </a:rPr>
              <a:t>ecommendation:  offer/suggest to local public Health Departments the option of using the recently approved stimulus funding to set up a local SHIELD program</a:t>
            </a:r>
          </a:p>
        </p:txBody>
      </p:sp>
      <p:sp>
        <p:nvSpPr>
          <p:cNvPr id="3" name="Rectangle 2">
            <a:extLst>
              <a:ext uri="{FF2B5EF4-FFF2-40B4-BE49-F238E27FC236}">
                <a16:creationId xmlns:a16="http://schemas.microsoft.com/office/drawing/2014/main" id="{1B232B21-4EC3-7143-854D-011228792E2D}"/>
              </a:ext>
            </a:extLst>
          </p:cNvPr>
          <p:cNvSpPr/>
          <p:nvPr/>
        </p:nvSpPr>
        <p:spPr>
          <a:xfrm>
            <a:off x="2097741" y="6328973"/>
            <a:ext cx="20887766" cy="2554545"/>
          </a:xfrm>
          <a:prstGeom prst="rect">
            <a:avLst/>
          </a:prstGeom>
        </p:spPr>
        <p:txBody>
          <a:bodyPr wrap="square">
            <a:spAutoFit/>
          </a:bodyPr>
          <a:lstStyle/>
          <a:p>
            <a:pPr algn="l"/>
            <a:r>
              <a:rPr lang="en-GB" sz="3200" dirty="0">
                <a:solidFill>
                  <a:srgbClr val="002060"/>
                </a:solidFill>
                <a:latin typeface="Noto Sans Mongolian" panose="020B0502040504020204" pitchFamily="34" charset="0"/>
                <a:cs typeface="Noto Sans Mongolian" panose="020B0502040504020204" pitchFamily="34" charset="0"/>
              </a:rPr>
              <a:t>• Public reports suggest the new stimulus package includes $20B for testing. A fraction of these funds would be sufficient to set up SHIELD across much of the U.S. We recommend that local public health departments be given the option to use this $ to deploy SHIELD locally, and adapt the SHIELD playbook as they see best fit for their local community. This allows SHIELD to deployed nationally by encouraging and supporting its voluntary hyperlocal deployment. This model maximizes local buy-in and permits local optimization as needed with on-demand support from national program office. </a:t>
            </a:r>
            <a:endParaRPr lang="en-US" sz="3200" dirty="0">
              <a:solidFill>
                <a:srgbClr val="002060"/>
              </a:solidFill>
              <a:latin typeface="Noto Sans Mongolian" panose="020B0502040504020204" pitchFamily="34" charset="0"/>
              <a:cs typeface="Noto Sans Mongolian" panose="020B0502040504020204" pitchFamily="34" charset="0"/>
            </a:endParaRPr>
          </a:p>
        </p:txBody>
      </p:sp>
    </p:spTree>
    <p:extLst>
      <p:ext uri="{BB962C8B-B14F-4D97-AF65-F5344CB8AC3E}">
        <p14:creationId xmlns:p14="http://schemas.microsoft.com/office/powerpoint/2010/main" val="399229575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An unprecedented pandemic requires an extraordinary response"/>
          <p:cNvSpPr txBox="1">
            <a:spLocks noGrp="1"/>
          </p:cNvSpPr>
          <p:nvPr>
            <p:ph type="title"/>
          </p:nvPr>
        </p:nvSpPr>
        <p:spPr>
          <a:xfrm>
            <a:off x="2695369" y="4414715"/>
            <a:ext cx="19004904" cy="5486401"/>
          </a:xfrm>
          <a:prstGeom prst="rect">
            <a:avLst/>
          </a:prstGeom>
        </p:spPr>
        <p:txBody>
          <a:bodyPr anchor="ctr">
            <a:normAutofit/>
          </a:bodyPr>
          <a:lstStyle/>
          <a:p>
            <a:pPr algn="ctr" defTabSz="462280">
              <a:defRPr sz="10416" spc="-416"/>
            </a:pPr>
            <a:r>
              <a:rPr sz="9600" dirty="0">
                <a:latin typeface="Nunito Sans ExtraBold" pitchFamily="2" charset="77"/>
              </a:rPr>
              <a:t>An unprecedented</a:t>
            </a:r>
            <a:br>
              <a:rPr lang="en-US" sz="9600" dirty="0">
                <a:latin typeface="Nunito Sans ExtraBold" pitchFamily="2" charset="77"/>
              </a:rPr>
            </a:br>
            <a:r>
              <a:rPr sz="9600" dirty="0">
                <a:latin typeface="Nunito Sans ExtraBold" pitchFamily="2" charset="77"/>
              </a:rPr>
              <a:t>pandemic requires an </a:t>
            </a:r>
            <a:br>
              <a:rPr lang="en-US" sz="9600" dirty="0">
                <a:latin typeface="Nunito Sans ExtraBold" pitchFamily="2" charset="77"/>
              </a:rPr>
            </a:br>
            <a:r>
              <a:rPr sz="9600" dirty="0">
                <a:solidFill>
                  <a:schemeClr val="accent1"/>
                </a:solidFill>
                <a:latin typeface="Nunito Sans ExtraBold" pitchFamily="2" charset="77"/>
              </a:rPr>
              <a:t>extraordinary response</a:t>
            </a:r>
          </a:p>
        </p:txBody>
      </p:sp>
      <p:sp>
        <p:nvSpPr>
          <p:cNvPr id="847" name="shield t3 | target, test, tell"/>
          <p:cNvSpPr txBox="1">
            <a:spLocks noGrp="1"/>
          </p:cNvSpPr>
          <p:nvPr>
            <p:ph type="body" idx="21"/>
          </p:nvPr>
        </p:nvSpPr>
        <p:spPr>
          <a:prstGeom prst="rect">
            <a:avLst/>
          </a:prstGeom>
        </p:spPr>
        <p:txBody>
          <a:bodyPr/>
          <a:lstStyle/>
          <a:p>
            <a:r>
              <a:rPr lang="en-US" b="1" dirty="0">
                <a:latin typeface="Nunito Sans" pitchFamily="2" charset="77"/>
              </a:rPr>
              <a:t>shield  </a:t>
            </a:r>
            <a:r>
              <a:rPr lang="en-US" dirty="0">
                <a:latin typeface="Nunito Sans" pitchFamily="2" charset="77"/>
              </a:rPr>
              <a:t>| target, test, tell</a:t>
            </a:r>
          </a:p>
        </p:txBody>
      </p:sp>
      <p:sp>
        <p:nvSpPr>
          <p:cNvPr id="848"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latin typeface="Nunito Sans" pitchFamily="2" charset="77"/>
              </a:rPr>
              <a:t>39</a:t>
            </a:fld>
            <a:endParaRPr dirty="0">
              <a:latin typeface="Nunito Sans" pitchFamily="2" charset="77"/>
            </a:endParaRPr>
          </a:p>
        </p:txBody>
      </p:sp>
    </p:spTree>
    <p:extLst>
      <p:ext uri="{BB962C8B-B14F-4D97-AF65-F5344CB8AC3E}">
        <p14:creationId xmlns:p14="http://schemas.microsoft.com/office/powerpoint/2010/main" val="40329164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2" name="Our system works with your community"/>
          <p:cNvSpPr txBox="1">
            <a:spLocks noGrp="1"/>
          </p:cNvSpPr>
          <p:nvPr>
            <p:ph type="title"/>
          </p:nvPr>
        </p:nvSpPr>
        <p:spPr>
          <a:xfrm>
            <a:off x="1828801" y="2389163"/>
            <a:ext cx="7914562" cy="2747415"/>
          </a:xfrm>
          <a:prstGeom prst="rect">
            <a:avLst/>
          </a:prstGeom>
        </p:spPr>
        <p:txBody>
          <a:bodyPr>
            <a:normAutofit/>
          </a:bodyPr>
          <a:lstStyle>
            <a:lvl1pPr defTabSz="759459">
              <a:defRPr sz="5152"/>
            </a:lvl1pPr>
          </a:lstStyle>
          <a:p>
            <a:r>
              <a:rPr lang="en-US" sz="5400">
                <a:solidFill>
                  <a:srgbClr val="00325C"/>
                </a:solidFill>
                <a:latin typeface="Nunito Sans ExtraBold" pitchFamily="2" charset="77"/>
              </a:rPr>
              <a:t>shield works — we have &gt;1,000,000 </a:t>
            </a:r>
            <a:r>
              <a:rPr lang="en-US" sz="5400" err="1">
                <a:solidFill>
                  <a:srgbClr val="00325C"/>
                </a:solidFill>
                <a:latin typeface="Nunito Sans ExtraBold" pitchFamily="2" charset="77"/>
              </a:rPr>
              <a:t>testS</a:t>
            </a:r>
            <a:r>
              <a:rPr lang="en-US" sz="5400">
                <a:solidFill>
                  <a:srgbClr val="00325C"/>
                </a:solidFill>
                <a:latin typeface="Nunito Sans ExtraBold" pitchFamily="2" charset="77"/>
              </a:rPr>
              <a:t> to prove it</a:t>
            </a: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4</a:t>
            </a:fld>
            <a:endParaRPr>
              <a:solidFill>
                <a:srgbClr val="00325C"/>
              </a:solidFill>
              <a:latin typeface="Nunito Sans" pitchFamily="2" charset="77"/>
            </a:endParaRPr>
          </a:p>
        </p:txBody>
      </p:sp>
      <p:sp>
        <p:nvSpPr>
          <p:cNvPr id="924" name="We bring the equipment and staff for the lab to provide up to 10,000 tests a day. You do the scheduling and get the samples to us, and we can do the rest."/>
          <p:cNvSpPr txBox="1">
            <a:spLocks noGrp="1"/>
          </p:cNvSpPr>
          <p:nvPr>
            <p:ph type="body" sz="quarter" idx="1"/>
          </p:nvPr>
        </p:nvSpPr>
        <p:spPr>
          <a:xfrm>
            <a:off x="1828799" y="5136578"/>
            <a:ext cx="9556956" cy="7284022"/>
          </a:xfrm>
          <a:prstGeom prst="rect">
            <a:avLst/>
          </a:prstGeom>
        </p:spPr>
        <p:txBody>
          <a:bodyPr>
            <a:normAutofit lnSpcReduction="10000"/>
          </a:bodyPr>
          <a:lstStyle/>
          <a:p>
            <a:r>
              <a:rPr lang="en-US" sz="4000">
                <a:solidFill>
                  <a:srgbClr val="00325C"/>
                </a:solidFill>
                <a:latin typeface="Nunito Sans Light" pitchFamily="2" charset="77"/>
              </a:rPr>
              <a:t>The SHIELD system at University of Illinois Urbana-Champaign (UIUC) has demonstrated that it can:</a:t>
            </a:r>
          </a:p>
          <a:p>
            <a:pPr marL="571500" indent="-571500">
              <a:spcBef>
                <a:spcPts val="1200"/>
              </a:spcBef>
              <a:buFont typeface="Arial" panose="020B0604020202020204" pitchFamily="34" charset="0"/>
              <a:buChar char="•"/>
            </a:pPr>
            <a:r>
              <a:rPr lang="en-US" sz="4000">
                <a:solidFill>
                  <a:srgbClr val="00325C"/>
                </a:solidFill>
                <a:latin typeface="Nunito Sans Light" pitchFamily="2" charset="77"/>
              </a:rPr>
              <a:t>Control an epidemic</a:t>
            </a:r>
          </a:p>
          <a:p>
            <a:pPr marL="571500" indent="-571500">
              <a:spcBef>
                <a:spcPts val="1200"/>
              </a:spcBef>
              <a:buFont typeface="Arial" panose="020B0604020202020204" pitchFamily="34" charset="0"/>
              <a:buChar char="•"/>
            </a:pPr>
            <a:r>
              <a:rPr lang="en-US" sz="4000">
                <a:solidFill>
                  <a:srgbClr val="00325C"/>
                </a:solidFill>
                <a:latin typeface="Nunito Sans Light" pitchFamily="2" charset="77"/>
              </a:rPr>
              <a:t>Support in-person university classes and get students back to school</a:t>
            </a:r>
          </a:p>
          <a:p>
            <a:r>
              <a:rPr lang="en-US" sz="4000">
                <a:solidFill>
                  <a:srgbClr val="00325C"/>
                </a:solidFill>
                <a:latin typeface="Nunito Sans Light" pitchFamily="2" charset="77"/>
              </a:rPr>
              <a:t>All with zero:</a:t>
            </a:r>
          </a:p>
          <a:p>
            <a:pPr marL="571500" indent="-571500">
              <a:spcBef>
                <a:spcPts val="1200"/>
              </a:spcBef>
              <a:buFont typeface="Arial" panose="020B0604020202020204" pitchFamily="34" charset="0"/>
              <a:buChar char="•"/>
            </a:pPr>
            <a:r>
              <a:rPr lang="en-US" sz="4000">
                <a:solidFill>
                  <a:srgbClr val="00325C"/>
                </a:solidFill>
                <a:latin typeface="Nunito Sans Light" pitchFamily="2" charset="77"/>
              </a:rPr>
              <a:t>Hospitalizations or deaths</a:t>
            </a:r>
          </a:p>
          <a:p>
            <a:pPr marL="571500" indent="-571500">
              <a:spcBef>
                <a:spcPts val="1200"/>
              </a:spcBef>
              <a:buFont typeface="Arial" panose="020B0604020202020204" pitchFamily="34" charset="0"/>
              <a:buChar char="•"/>
            </a:pPr>
            <a:r>
              <a:rPr lang="en-US" sz="4000">
                <a:solidFill>
                  <a:srgbClr val="00325C"/>
                </a:solidFill>
                <a:latin typeface="Nunito Sans Light" pitchFamily="2" charset="77"/>
              </a:rPr>
              <a:t>Transmission to the local community</a:t>
            </a:r>
          </a:p>
          <a:p>
            <a:pPr marL="571500" indent="-571500">
              <a:spcBef>
                <a:spcPts val="1200"/>
              </a:spcBef>
              <a:buFont typeface="Arial" panose="020B0604020202020204" pitchFamily="34" charset="0"/>
              <a:buChar char="•"/>
            </a:pPr>
            <a:r>
              <a:rPr lang="en-US" sz="4000">
                <a:solidFill>
                  <a:srgbClr val="00325C"/>
                </a:solidFill>
                <a:latin typeface="Nunito Sans Light" pitchFamily="2" charset="77"/>
              </a:rPr>
              <a:t>Transmission within classrooms</a:t>
            </a:r>
          </a:p>
          <a:p>
            <a:endParaRPr sz="4000">
              <a:solidFill>
                <a:srgbClr val="00325C"/>
              </a:solidFill>
              <a:latin typeface="Nunito Sans Light" pitchFamily="2" charset="77"/>
            </a:endParaRPr>
          </a:p>
        </p:txBody>
      </p:sp>
      <p:sp>
        <p:nvSpPr>
          <p:cNvPr id="925" name="shield t3 | target, test, tell"/>
          <p:cNvSpPr txBox="1">
            <a:spLocks noGrp="1"/>
          </p:cNvSpPr>
          <p:nvPr>
            <p:ph type="body" idx="21"/>
          </p:nvPr>
        </p:nvSpPr>
        <p:spPr>
          <a:prstGeom prst="rect">
            <a:avLst/>
          </a:prstGeom>
        </p:spPr>
        <p:txBody>
          <a:bodyPr/>
          <a:lstStyle/>
          <a:p>
            <a:r>
              <a:rPr b="1">
                <a:solidFill>
                  <a:srgbClr val="00325C"/>
                </a:solidFill>
                <a:latin typeface="Nunito Sans" pitchFamily="2" charset="77"/>
              </a:rPr>
              <a:t>shield </a:t>
            </a:r>
            <a:r>
              <a:rPr>
                <a:solidFill>
                  <a:srgbClr val="00325C"/>
                </a:solidFill>
                <a:latin typeface="Nunito Sans" pitchFamily="2" charset="77"/>
              </a:rPr>
              <a:t>| target, test, tell</a:t>
            </a: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pic>
        <p:nvPicPr>
          <p:cNvPr id="9" name="Picture Placeholder 12" descr="A picture containing person, person, window, holding&#10;&#10;Description automatically generated">
            <a:extLst>
              <a:ext uri="{FF2B5EF4-FFF2-40B4-BE49-F238E27FC236}">
                <a16:creationId xmlns:a16="http://schemas.microsoft.com/office/drawing/2014/main" id="{9A46D74A-D905-6A4D-94D4-2F9568910CF8}"/>
              </a:ext>
            </a:extLst>
          </p:cNvPr>
          <p:cNvPicPr>
            <a:picLocks noChangeAspect="1"/>
          </p:cNvPicPr>
          <p:nvPr/>
        </p:nvPicPr>
        <p:blipFill>
          <a:blip r:embed="rId2" cstate="print">
            <a:extLst>
              <a:ext uri="{28A0092B-C50C-407E-A947-70E740481C1C}">
                <a14:useLocalDpi xmlns:a14="http://schemas.microsoft.com/office/drawing/2010/main" val="0"/>
              </a:ext>
            </a:extLst>
          </a:blip>
          <a:srcRect l="4191" r="4191"/>
          <a:stretch>
            <a:fillRect/>
          </a:stretch>
        </p:blipFill>
        <p:spPr>
          <a:xfrm>
            <a:off x="12138919" y="3405352"/>
            <a:ext cx="11102081" cy="7950029"/>
          </a:xfrm>
          <a:prstGeom prst="rect">
            <a:avLst/>
          </a:prstGeom>
          <a:ln w="12700">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pic>
    </p:spTree>
    <p:extLst>
      <p:ext uri="{BB962C8B-B14F-4D97-AF65-F5344CB8AC3E}">
        <p14:creationId xmlns:p14="http://schemas.microsoft.com/office/powerpoint/2010/main" val="182519837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latin typeface="Nunito Sans" pitchFamily="2" charset="77"/>
              </a:rPr>
              <a:t>40</a:t>
            </a:fld>
            <a:endParaRPr dirty="0">
              <a:latin typeface="Nunito Sans" pitchFamily="2" charset="77"/>
            </a:endParaRPr>
          </a:p>
        </p:txBody>
      </p:sp>
      <p:sp>
        <p:nvSpPr>
          <p:cNvPr id="9" name="shield t3">
            <a:extLst>
              <a:ext uri="{FF2B5EF4-FFF2-40B4-BE49-F238E27FC236}">
                <a16:creationId xmlns:a16="http://schemas.microsoft.com/office/drawing/2014/main" id="{BE9C8059-0938-754D-A065-0EA650FD57D1}"/>
              </a:ext>
            </a:extLst>
          </p:cNvPr>
          <p:cNvSpPr txBox="1">
            <a:spLocks noGrp="1"/>
          </p:cNvSpPr>
          <p:nvPr>
            <p:ph type="title"/>
          </p:nvPr>
        </p:nvSpPr>
        <p:spPr>
          <a:xfrm>
            <a:off x="1680535" y="5187426"/>
            <a:ext cx="15829126" cy="4928840"/>
          </a:xfrm>
          <a:prstGeom prst="rect">
            <a:avLst/>
          </a:prstGeom>
        </p:spPr>
        <p:txBody>
          <a:bodyPr/>
          <a:lstStyle/>
          <a:p>
            <a:r>
              <a:rPr lang="en-US" dirty="0">
                <a:latin typeface="Nunito Sans ExtraBold" pitchFamily="2" charset="77"/>
              </a:rPr>
              <a:t>Thank you</a:t>
            </a:r>
            <a:endParaRPr dirty="0">
              <a:latin typeface="Nunito Sans ExtraBold" pitchFamily="2" charset="77"/>
            </a:endParaRPr>
          </a:p>
        </p:txBody>
      </p:sp>
      <p:sp>
        <p:nvSpPr>
          <p:cNvPr id="7" name="shield t3 | target, test, tell">
            <a:extLst>
              <a:ext uri="{FF2B5EF4-FFF2-40B4-BE49-F238E27FC236}">
                <a16:creationId xmlns:a16="http://schemas.microsoft.com/office/drawing/2014/main" id="{B48DA5E0-6B13-C34F-AE04-91DD936D5C69}"/>
              </a:ext>
            </a:extLst>
          </p:cNvPr>
          <p:cNvSpPr txBox="1">
            <a:spLocks noGrp="1"/>
          </p:cNvSpPr>
          <p:nvPr>
            <p:ph type="body" idx="21"/>
          </p:nvPr>
        </p:nvSpPr>
        <p:spPr>
          <a:xfrm>
            <a:off x="1828800" y="1295400"/>
            <a:ext cx="8689827" cy="457200"/>
          </a:xfrm>
          <a:prstGeom prst="rect">
            <a:avLst/>
          </a:prstGeom>
        </p:spPr>
        <p:txBody>
          <a:bodyPr/>
          <a:lstStyle/>
          <a:p>
            <a:r>
              <a:rPr b="1" dirty="0">
                <a:latin typeface="Nunito Sans" pitchFamily="2" charset="77"/>
              </a:rPr>
              <a:t>shield  </a:t>
            </a:r>
            <a:r>
              <a:rPr dirty="0">
                <a:latin typeface="Nunito Sans" pitchFamily="2" charset="77"/>
              </a:rPr>
              <a:t>| target, test, tell</a:t>
            </a:r>
          </a:p>
        </p:txBody>
      </p:sp>
    </p:spTree>
    <p:extLst>
      <p:ext uri="{BB962C8B-B14F-4D97-AF65-F5344CB8AC3E}">
        <p14:creationId xmlns:p14="http://schemas.microsoft.com/office/powerpoint/2010/main" val="302195284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41</a:t>
            </a:fld>
            <a:endParaRPr dirty="0">
              <a:solidFill>
                <a:srgbClr val="00325C"/>
              </a:solidFill>
              <a:latin typeface="Nunito Sans" pitchFamily="2" charset="77"/>
            </a:endParaRPr>
          </a:p>
        </p:txBody>
      </p:sp>
      <p:sp>
        <p:nvSpPr>
          <p:cNvPr id="925" name="shield t3 | target, test, tell"/>
          <p:cNvSpPr txBox="1">
            <a:spLocks noGrp="1"/>
          </p:cNvSpPr>
          <p:nvPr>
            <p:ph type="body" idx="21"/>
          </p:nvPr>
        </p:nvSpPr>
        <p:spPr>
          <a:prstGeom prst="rect">
            <a:avLst/>
          </a:prstGeom>
        </p:spPr>
        <p:txBody>
          <a:bodyPr/>
          <a:lstStyle/>
          <a:p>
            <a:r>
              <a:rPr b="1" dirty="0">
                <a:solidFill>
                  <a:srgbClr val="00325C"/>
                </a:solidFill>
                <a:latin typeface="Nunito Sans" pitchFamily="2" charset="77"/>
              </a:rPr>
              <a:t>shield </a:t>
            </a:r>
            <a:r>
              <a:rPr dirty="0">
                <a:solidFill>
                  <a:srgbClr val="00325C"/>
                </a:solidFill>
                <a:latin typeface="Nunito Sans" pitchFamily="2" charset="77"/>
              </a:rPr>
              <a:t>| target, test, tell</a:t>
            </a: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14" name="Content Placeholder 1">
            <a:extLst>
              <a:ext uri="{FF2B5EF4-FFF2-40B4-BE49-F238E27FC236}">
                <a16:creationId xmlns:a16="http://schemas.microsoft.com/office/drawing/2014/main" id="{ED494E25-43E0-784C-B210-586A3D08315E}"/>
              </a:ext>
            </a:extLst>
          </p:cNvPr>
          <p:cNvSpPr txBox="1">
            <a:spLocks/>
          </p:cNvSpPr>
          <p:nvPr/>
        </p:nvSpPr>
        <p:spPr>
          <a:xfrm>
            <a:off x="1828799" y="4172042"/>
            <a:ext cx="20408335" cy="740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fontScale="92500" lnSpcReduction="10000"/>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marL="571500" lvl="0" indent="-571500">
              <a:spcBef>
                <a:spcPts val="2400"/>
              </a:spcBef>
              <a:buFont typeface="Arial" panose="020B0604020202020204" pitchFamily="34" charset="0"/>
              <a:buChar char="•"/>
            </a:pPr>
            <a:r>
              <a:rPr lang="en-US" sz="3900" b="1" dirty="0">
                <a:solidFill>
                  <a:srgbClr val="00325C"/>
                </a:solidFill>
                <a:latin typeface="Nunito Sans" pitchFamily="2" charset="77"/>
              </a:rPr>
              <a:t>Protect the vulnerable</a:t>
            </a:r>
          </a:p>
          <a:p>
            <a:pPr marL="571500" lvl="0" indent="-571500">
              <a:spcBef>
                <a:spcPts val="2400"/>
              </a:spcBef>
              <a:buFont typeface="Arial" panose="020B0604020202020204" pitchFamily="34" charset="0"/>
              <a:buChar char="•"/>
            </a:pPr>
            <a:r>
              <a:rPr lang="en-US" sz="3900" b="1" dirty="0">
                <a:solidFill>
                  <a:srgbClr val="00325C"/>
                </a:solidFill>
                <a:latin typeface="Nunito Sans" pitchFamily="2" charset="77"/>
              </a:rPr>
              <a:t>Behaviors are critical </a:t>
            </a:r>
            <a:r>
              <a:rPr lang="en-US" sz="3900" dirty="0">
                <a:solidFill>
                  <a:srgbClr val="00325C"/>
                </a:solidFill>
                <a:latin typeface="Nunito Sans" pitchFamily="2" charset="77"/>
              </a:rPr>
              <a:t>– the “Do to Do” model</a:t>
            </a:r>
          </a:p>
          <a:p>
            <a:pPr marL="571500" lvl="0" indent="-571500">
              <a:spcBef>
                <a:spcPts val="2400"/>
              </a:spcBef>
              <a:buFont typeface="Arial" panose="020B0604020202020204" pitchFamily="34" charset="0"/>
              <a:buChar char="•"/>
            </a:pPr>
            <a:r>
              <a:rPr lang="en-US" sz="3900" dirty="0">
                <a:solidFill>
                  <a:srgbClr val="00325C"/>
                </a:solidFill>
                <a:latin typeface="Nunito Sans" pitchFamily="2" charset="77"/>
              </a:rPr>
              <a:t>The virus spreads in clusters (</a:t>
            </a:r>
            <a:r>
              <a:rPr lang="en-US" sz="3900" b="1" dirty="0">
                <a:solidFill>
                  <a:srgbClr val="00325C"/>
                </a:solidFill>
                <a:latin typeface="Nunito Sans" pitchFamily="2" charset="77"/>
              </a:rPr>
              <a:t>superspreading events</a:t>
            </a:r>
            <a:r>
              <a:rPr lang="en-US" sz="3900" dirty="0">
                <a:solidFill>
                  <a:srgbClr val="00325C"/>
                </a:solidFill>
                <a:latin typeface="Nunito Sans" pitchFamily="2" charset="77"/>
              </a:rPr>
              <a:t>) – 10 percent contribute to 80 percent of the spread</a:t>
            </a:r>
          </a:p>
          <a:p>
            <a:pPr marL="571500" lvl="0" indent="-571500">
              <a:spcBef>
                <a:spcPts val="2400"/>
              </a:spcBef>
              <a:buFont typeface="Arial" panose="020B0604020202020204" pitchFamily="34" charset="0"/>
              <a:buChar char="•"/>
            </a:pPr>
            <a:r>
              <a:rPr lang="en-US" sz="3900" dirty="0">
                <a:solidFill>
                  <a:srgbClr val="00325C"/>
                </a:solidFill>
                <a:latin typeface="Nunito Sans" pitchFamily="2" charset="77"/>
              </a:rPr>
              <a:t>As many as half of the cases are </a:t>
            </a:r>
            <a:r>
              <a:rPr lang="en-US" sz="3900" b="1" dirty="0">
                <a:solidFill>
                  <a:srgbClr val="00325C"/>
                </a:solidFill>
                <a:latin typeface="Nunito Sans" pitchFamily="2" charset="77"/>
              </a:rPr>
              <a:t>asymptomatic</a:t>
            </a:r>
            <a:r>
              <a:rPr lang="en-US" sz="3900" dirty="0">
                <a:solidFill>
                  <a:srgbClr val="00325C"/>
                </a:solidFill>
                <a:latin typeface="Nunito Sans" pitchFamily="2" charset="77"/>
              </a:rPr>
              <a:t> – catch by day three</a:t>
            </a:r>
          </a:p>
          <a:p>
            <a:pPr marL="571500" lvl="0" indent="-571500">
              <a:spcBef>
                <a:spcPts val="2400"/>
              </a:spcBef>
              <a:buFont typeface="Arial" panose="020B0604020202020204" pitchFamily="34" charset="0"/>
              <a:buChar char="•"/>
            </a:pPr>
            <a:r>
              <a:rPr lang="en-US" sz="3900" b="1" dirty="0">
                <a:solidFill>
                  <a:srgbClr val="00325C"/>
                </a:solidFill>
                <a:latin typeface="Nunito Sans" pitchFamily="2" charset="77"/>
              </a:rPr>
              <a:t>Speed is everything </a:t>
            </a:r>
            <a:r>
              <a:rPr lang="en-US" sz="3900" dirty="0">
                <a:solidFill>
                  <a:srgbClr val="00325C"/>
                </a:solidFill>
                <a:latin typeface="Nunito Sans" pitchFamily="2" charset="77"/>
              </a:rPr>
              <a:t>– fast testing (turnaround time less than 24 hours) and fast contact tracing (contact made with exposed individuals in less than 12 hours) </a:t>
            </a:r>
          </a:p>
          <a:p>
            <a:pPr marL="571500" lvl="0" indent="-571500">
              <a:spcBef>
                <a:spcPts val="2400"/>
              </a:spcBef>
              <a:buFont typeface="Arial" panose="020B0604020202020204" pitchFamily="34" charset="0"/>
              <a:buChar char="•"/>
            </a:pPr>
            <a:r>
              <a:rPr lang="en-US" sz="3900" dirty="0">
                <a:solidFill>
                  <a:srgbClr val="00325C"/>
                </a:solidFill>
                <a:latin typeface="Nunito Sans" pitchFamily="2" charset="77"/>
              </a:rPr>
              <a:t>A </a:t>
            </a:r>
            <a:r>
              <a:rPr lang="en-US" sz="3900" b="1" dirty="0">
                <a:solidFill>
                  <a:srgbClr val="00325C"/>
                </a:solidFill>
                <a:latin typeface="Nunito Sans" pitchFamily="2" charset="77"/>
              </a:rPr>
              <a:t>multimodal approach </a:t>
            </a:r>
            <a:r>
              <a:rPr lang="en-US" sz="3900" dirty="0">
                <a:solidFill>
                  <a:srgbClr val="00325C"/>
                </a:solidFill>
                <a:latin typeface="Nunito Sans" pitchFamily="2" charset="77"/>
              </a:rPr>
              <a:t>has proven to work: Masks + Distancing + Testing + Tracing + Quarantining + Enforcement</a:t>
            </a:r>
          </a:p>
          <a:p>
            <a:pPr marL="571500" lvl="0" indent="-571500">
              <a:spcBef>
                <a:spcPts val="2400"/>
              </a:spcBef>
              <a:buFont typeface="Arial" panose="020B0604020202020204" pitchFamily="34" charset="0"/>
              <a:buChar char="•"/>
            </a:pPr>
            <a:r>
              <a:rPr lang="en-US" sz="3900" dirty="0">
                <a:solidFill>
                  <a:srgbClr val="00325C"/>
                </a:solidFill>
                <a:latin typeface="Nunito Sans" pitchFamily="2" charset="77"/>
              </a:rPr>
              <a:t>Success requires </a:t>
            </a:r>
            <a:r>
              <a:rPr lang="en-US" sz="3900" b="1" dirty="0">
                <a:solidFill>
                  <a:srgbClr val="00325C"/>
                </a:solidFill>
                <a:latin typeface="Nunito Sans" pitchFamily="2" charset="77"/>
              </a:rPr>
              <a:t>three-tiered approach</a:t>
            </a:r>
            <a:r>
              <a:rPr lang="en-US" sz="3900" dirty="0">
                <a:solidFill>
                  <a:srgbClr val="00325C"/>
                </a:solidFill>
                <a:latin typeface="Nunito Sans" pitchFamily="2" charset="77"/>
              </a:rPr>
              <a:t>  (Fed, State and Local)</a:t>
            </a:r>
          </a:p>
          <a:p>
            <a:pPr marL="571500" lvl="0" indent="-571500">
              <a:spcBef>
                <a:spcPts val="2400"/>
              </a:spcBef>
              <a:buFont typeface="Arial" panose="020B0604020202020204" pitchFamily="34" charset="0"/>
              <a:buChar char="•"/>
            </a:pPr>
            <a:r>
              <a:rPr lang="en-US" sz="3900" dirty="0">
                <a:solidFill>
                  <a:srgbClr val="00325C"/>
                </a:solidFill>
                <a:latin typeface="Nunito Sans" pitchFamily="2" charset="77"/>
              </a:rPr>
              <a:t>Fighting Covid-19 is not a short-term battle</a:t>
            </a:r>
          </a:p>
          <a:p>
            <a:pPr marL="457200" lvl="1" indent="-457200" hangingPunct="1">
              <a:spcBef>
                <a:spcPts val="0"/>
              </a:spcBef>
              <a:buFont typeface="Arial" panose="020B0604020202020204" pitchFamily="34" charset="0"/>
              <a:buChar char="•"/>
            </a:pPr>
            <a:endParaRPr lang="en-US" sz="3600" dirty="0">
              <a:solidFill>
                <a:srgbClr val="00325C"/>
              </a:solidFill>
              <a:latin typeface="Nunito Sans" pitchFamily="2" charset="77"/>
            </a:endParaRPr>
          </a:p>
        </p:txBody>
      </p:sp>
      <p:sp>
        <p:nvSpPr>
          <p:cNvPr id="7" name="Tell — communicating results">
            <a:extLst>
              <a:ext uri="{FF2B5EF4-FFF2-40B4-BE49-F238E27FC236}">
                <a16:creationId xmlns:a16="http://schemas.microsoft.com/office/drawing/2014/main" id="{3899CC90-1038-FB4A-8CD8-513B8B375748}"/>
              </a:ext>
            </a:extLst>
          </p:cNvPr>
          <p:cNvSpPr txBox="1">
            <a:spLocks noGrp="1"/>
          </p:cNvSpPr>
          <p:nvPr>
            <p:ph type="title"/>
          </p:nvPr>
        </p:nvSpPr>
        <p:spPr>
          <a:xfrm>
            <a:off x="1828799" y="2389163"/>
            <a:ext cx="20408335" cy="2035127"/>
          </a:xfrm>
          <a:prstGeom prst="rect">
            <a:avLst/>
          </a:prstGeom>
        </p:spPr>
        <p:txBody>
          <a:bodyPr>
            <a:normAutofit/>
          </a:bodyPr>
          <a:lstStyle>
            <a:lvl1pPr defTabSz="792479">
              <a:defRPr sz="6911"/>
            </a:lvl1pPr>
          </a:lstStyle>
          <a:p>
            <a:r>
              <a:rPr lang="en-US" dirty="0">
                <a:solidFill>
                  <a:srgbClr val="00325C"/>
                </a:solidFill>
                <a:latin typeface="Nunito Sans ExtraBold" pitchFamily="2" charset="77"/>
              </a:rPr>
              <a:t>We follow the science</a:t>
            </a:r>
            <a:endParaRPr dirty="0">
              <a:solidFill>
                <a:srgbClr val="00325C"/>
              </a:solidFill>
              <a:latin typeface="Nunito Sans ExtraBold" pitchFamily="2" charset="77"/>
            </a:endParaRPr>
          </a:p>
        </p:txBody>
      </p:sp>
    </p:spTree>
    <p:extLst>
      <p:ext uri="{BB962C8B-B14F-4D97-AF65-F5344CB8AC3E}">
        <p14:creationId xmlns:p14="http://schemas.microsoft.com/office/powerpoint/2010/main" val="283032786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22" name="Our system works with your community"/>
          <p:cNvSpPr txBox="1">
            <a:spLocks noGrp="1"/>
          </p:cNvSpPr>
          <p:nvPr>
            <p:ph type="title"/>
          </p:nvPr>
        </p:nvSpPr>
        <p:spPr>
          <a:xfrm>
            <a:off x="1828801" y="2389163"/>
            <a:ext cx="7914562" cy="2747415"/>
          </a:xfrm>
          <a:prstGeom prst="rect">
            <a:avLst/>
          </a:prstGeom>
        </p:spPr>
        <p:txBody>
          <a:bodyPr>
            <a:normAutofit fontScale="90000"/>
          </a:bodyPr>
          <a:lstStyle>
            <a:lvl1pPr defTabSz="759459">
              <a:defRPr sz="5152"/>
            </a:lvl1pPr>
          </a:lstStyle>
          <a:p>
            <a:r>
              <a:rPr lang="en-US" sz="5400" dirty="0">
                <a:solidFill>
                  <a:srgbClr val="00325C"/>
                </a:solidFill>
                <a:latin typeface="Nunito Sans ExtraBold" pitchFamily="2" charset="77"/>
              </a:rPr>
              <a:t>Shield is designed to integrate WITHIN the  community – being local is essential</a:t>
            </a: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42</a:t>
            </a:fld>
            <a:endParaRPr dirty="0">
              <a:solidFill>
                <a:srgbClr val="00325C"/>
              </a:solidFill>
              <a:latin typeface="Nunito Sans" pitchFamily="2" charset="77"/>
            </a:endParaRPr>
          </a:p>
        </p:txBody>
      </p:sp>
      <p:sp>
        <p:nvSpPr>
          <p:cNvPr id="924" name="We bring the equipment and staff for the lab to provide up to 10,000 tests a day. You do the scheduling and get the samples to us, and we can do the rest."/>
          <p:cNvSpPr txBox="1">
            <a:spLocks noGrp="1"/>
          </p:cNvSpPr>
          <p:nvPr>
            <p:ph type="body" sz="quarter" idx="1"/>
          </p:nvPr>
        </p:nvSpPr>
        <p:spPr>
          <a:xfrm>
            <a:off x="1828799" y="5136578"/>
            <a:ext cx="7914561" cy="7284022"/>
          </a:xfrm>
          <a:prstGeom prst="rect">
            <a:avLst/>
          </a:prstGeom>
        </p:spPr>
        <p:txBody>
          <a:bodyPr>
            <a:normAutofit/>
          </a:bodyPr>
          <a:lstStyle/>
          <a:p>
            <a:r>
              <a:rPr lang="en-US" sz="4000" dirty="0">
                <a:solidFill>
                  <a:srgbClr val="00325C"/>
                </a:solidFill>
                <a:latin typeface="Nunito Sans Light" pitchFamily="2" charset="77"/>
              </a:rPr>
              <a:t>One of the key challenges to fast turnaround testing is the time it takes to transport samples to the lab. </a:t>
            </a:r>
          </a:p>
          <a:p>
            <a:r>
              <a:rPr lang="en-US" sz="4000" dirty="0">
                <a:solidFill>
                  <a:srgbClr val="00325C"/>
                </a:solidFill>
                <a:latin typeface="Nunito Sans Light" pitchFamily="2" charset="77"/>
              </a:rPr>
              <a:t>We solve that problem by integrating a fully equipped and certified </a:t>
            </a:r>
            <a:r>
              <a:rPr lang="en-US" sz="4000" b="1" dirty="0">
                <a:solidFill>
                  <a:srgbClr val="0DAAFF"/>
                </a:solidFill>
                <a:latin typeface="Nunito Sans" pitchFamily="2" charset="77"/>
              </a:rPr>
              <a:t>mobile lab </a:t>
            </a:r>
            <a:r>
              <a:rPr lang="en-US" sz="4000" dirty="0">
                <a:solidFill>
                  <a:srgbClr val="00325C"/>
                </a:solidFill>
                <a:latin typeface="Nunito Sans Light" pitchFamily="2" charset="77"/>
              </a:rPr>
              <a:t>into your community with the capacity to provide up to 10,000 tests a day.</a:t>
            </a:r>
          </a:p>
          <a:p>
            <a:endParaRPr sz="4000" dirty="0">
              <a:solidFill>
                <a:srgbClr val="00325C"/>
              </a:solidFill>
              <a:latin typeface="Nunito Sans Light" pitchFamily="2" charset="77"/>
            </a:endParaRPr>
          </a:p>
        </p:txBody>
      </p:sp>
      <p:sp>
        <p:nvSpPr>
          <p:cNvPr id="925" name="shield t3 | target, test, tell"/>
          <p:cNvSpPr txBox="1">
            <a:spLocks noGrp="1"/>
          </p:cNvSpPr>
          <p:nvPr>
            <p:ph type="body" idx="21"/>
          </p:nvPr>
        </p:nvSpPr>
        <p:spPr>
          <a:prstGeom prst="rect">
            <a:avLst/>
          </a:prstGeom>
        </p:spPr>
        <p:txBody>
          <a:bodyPr/>
          <a:lstStyle/>
          <a:p>
            <a:r>
              <a:rPr b="1" dirty="0">
                <a:solidFill>
                  <a:srgbClr val="00325C"/>
                </a:solidFill>
                <a:latin typeface="Nunito Sans" pitchFamily="2" charset="77"/>
              </a:rPr>
              <a:t>shield </a:t>
            </a:r>
            <a:r>
              <a:rPr lang="en-US" dirty="0">
                <a:solidFill>
                  <a:srgbClr val="00325C"/>
                </a:solidFill>
                <a:latin typeface="Nunito Sans" pitchFamily="2" charset="77"/>
              </a:rPr>
              <a:t>|</a:t>
            </a:r>
            <a:r>
              <a:rPr dirty="0">
                <a:solidFill>
                  <a:srgbClr val="00325C"/>
                </a:solidFill>
                <a:latin typeface="Nunito Sans" pitchFamily="2" charset="77"/>
              </a:rPr>
              <a:t> target, test, tell</a:t>
            </a: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pic>
        <p:nvPicPr>
          <p:cNvPr id="4" name="Picture 3" descr="Qr code&#10;&#10;Description automatically generated">
            <a:extLst>
              <a:ext uri="{FF2B5EF4-FFF2-40B4-BE49-F238E27FC236}">
                <a16:creationId xmlns:a16="http://schemas.microsoft.com/office/drawing/2014/main" id="{8DCF3360-8A43-7B4B-85EF-185B5F6D2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5877" y="3191823"/>
            <a:ext cx="9491258" cy="9491258"/>
          </a:xfrm>
          <a:prstGeom prst="rect">
            <a:avLst/>
          </a:prstGeom>
        </p:spPr>
      </p:pic>
    </p:spTree>
    <p:extLst>
      <p:ext uri="{BB962C8B-B14F-4D97-AF65-F5344CB8AC3E}">
        <p14:creationId xmlns:p14="http://schemas.microsoft.com/office/powerpoint/2010/main" val="362435765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22" name="Our system works with your community"/>
          <p:cNvSpPr txBox="1">
            <a:spLocks noGrp="1"/>
          </p:cNvSpPr>
          <p:nvPr>
            <p:ph type="title"/>
          </p:nvPr>
        </p:nvSpPr>
        <p:spPr>
          <a:xfrm>
            <a:off x="1828801" y="2389163"/>
            <a:ext cx="7914562" cy="2747415"/>
          </a:xfrm>
          <a:prstGeom prst="rect">
            <a:avLst/>
          </a:prstGeom>
        </p:spPr>
        <p:txBody>
          <a:bodyPr>
            <a:normAutofit/>
          </a:bodyPr>
          <a:lstStyle>
            <a:lvl1pPr defTabSz="759459">
              <a:defRPr sz="5152"/>
            </a:lvl1pPr>
          </a:lstStyle>
          <a:p>
            <a:r>
              <a:rPr lang="en-US" dirty="0">
                <a:solidFill>
                  <a:srgbClr val="00325C"/>
                </a:solidFill>
                <a:latin typeface="Nunito Sans ExtraBold" pitchFamily="2" charset="77"/>
              </a:rPr>
              <a:t>We work WITH YOUR COMMUNITY to meet your testing needs</a:t>
            </a: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43</a:t>
            </a:fld>
            <a:endParaRPr dirty="0">
              <a:solidFill>
                <a:srgbClr val="00325C"/>
              </a:solidFill>
              <a:latin typeface="Nunito Sans" pitchFamily="2" charset="77"/>
            </a:endParaRPr>
          </a:p>
        </p:txBody>
      </p:sp>
      <p:sp>
        <p:nvSpPr>
          <p:cNvPr id="924" name="We bring the equipment and staff for the lab to provide up to 10,000 tests a day. You do the scheduling and get the samples to us, and we can do the rest."/>
          <p:cNvSpPr txBox="1">
            <a:spLocks noGrp="1"/>
          </p:cNvSpPr>
          <p:nvPr>
            <p:ph type="body" sz="quarter" idx="1"/>
          </p:nvPr>
        </p:nvSpPr>
        <p:spPr>
          <a:xfrm>
            <a:off x="1828799" y="5136578"/>
            <a:ext cx="7914561" cy="7238095"/>
          </a:xfrm>
          <a:prstGeom prst="rect">
            <a:avLst/>
          </a:prstGeom>
        </p:spPr>
        <p:txBody>
          <a:bodyPr>
            <a:noAutofit/>
          </a:bodyPr>
          <a:lstStyle/>
          <a:p>
            <a:r>
              <a:rPr lang="en-US" sz="4000" dirty="0">
                <a:solidFill>
                  <a:srgbClr val="00325C"/>
                </a:solidFill>
                <a:latin typeface="Nunito Sans Light" pitchFamily="2" charset="77"/>
              </a:rPr>
              <a:t>The </a:t>
            </a:r>
            <a:r>
              <a:rPr lang="en-US" sz="4000" b="1" dirty="0">
                <a:solidFill>
                  <a:srgbClr val="0DAAFF"/>
                </a:solidFill>
                <a:latin typeface="Nunito Sans" pitchFamily="2" charset="77"/>
              </a:rPr>
              <a:t>mobile lab </a:t>
            </a:r>
            <a:r>
              <a:rPr lang="en-US" sz="4000" dirty="0">
                <a:solidFill>
                  <a:srgbClr val="00325C"/>
                </a:solidFill>
                <a:latin typeface="Nunito Sans Light" pitchFamily="2" charset="77"/>
              </a:rPr>
              <a:t>is placed on a site that you choose</a:t>
            </a:r>
            <a:r>
              <a:rPr sz="4000" dirty="0">
                <a:solidFill>
                  <a:srgbClr val="00325C"/>
                </a:solidFill>
                <a:latin typeface="Nunito Sans Light" pitchFamily="2" charset="77"/>
              </a:rPr>
              <a:t>.</a:t>
            </a:r>
            <a:r>
              <a:rPr lang="en-US" sz="4000" dirty="0">
                <a:solidFill>
                  <a:srgbClr val="00325C"/>
                </a:solidFill>
                <a:latin typeface="Nunito Sans Light" pitchFamily="2" charset="77"/>
              </a:rPr>
              <a:t> </a:t>
            </a:r>
          </a:p>
          <a:p>
            <a:r>
              <a:rPr lang="en-US" sz="4000" b="1" dirty="0">
                <a:solidFill>
                  <a:srgbClr val="43C0AF"/>
                </a:solidFill>
                <a:latin typeface="Nunito Sans" pitchFamily="2" charset="77"/>
              </a:rPr>
              <a:t>Collection sites </a:t>
            </a:r>
            <a:r>
              <a:rPr lang="en-US" sz="4000" dirty="0">
                <a:solidFill>
                  <a:schemeClr val="tx1"/>
                </a:solidFill>
                <a:latin typeface="Nunito Sans" pitchFamily="2" charset="77"/>
              </a:rPr>
              <a:t>are set up </a:t>
            </a:r>
            <a:r>
              <a:rPr lang="en-US" sz="4000" dirty="0">
                <a:solidFill>
                  <a:schemeClr val="tx1"/>
                </a:solidFill>
                <a:latin typeface="Nunito Sans Light" pitchFamily="2" charset="77"/>
              </a:rPr>
              <a:t>where </a:t>
            </a:r>
            <a:r>
              <a:rPr lang="en-US" sz="4000" dirty="0">
                <a:solidFill>
                  <a:srgbClr val="00325C"/>
                </a:solidFill>
                <a:latin typeface="Nunito Sans Light" pitchFamily="2" charset="77"/>
              </a:rPr>
              <a:t>participants can give saliva samples under the supervision of trained team members. </a:t>
            </a:r>
          </a:p>
          <a:p>
            <a:r>
              <a:rPr lang="en-US" sz="4000" dirty="0">
                <a:solidFill>
                  <a:srgbClr val="00325C"/>
                </a:solidFill>
                <a:latin typeface="Nunito Sans Light" pitchFamily="2" charset="77"/>
              </a:rPr>
              <a:t>Schedule tests and send us a roster to know who’s being tested when.</a:t>
            </a:r>
            <a:endParaRPr sz="4000" dirty="0">
              <a:solidFill>
                <a:srgbClr val="00325C"/>
              </a:solidFill>
              <a:latin typeface="Nunito Sans Light" pitchFamily="2" charset="77"/>
            </a:endParaRPr>
          </a:p>
        </p:txBody>
      </p:sp>
      <p:sp>
        <p:nvSpPr>
          <p:cNvPr id="925" name="shield t3 | target, test, tell"/>
          <p:cNvSpPr txBox="1">
            <a:spLocks noGrp="1"/>
          </p:cNvSpPr>
          <p:nvPr>
            <p:ph type="body" idx="21"/>
          </p:nvPr>
        </p:nvSpPr>
        <p:spPr>
          <a:prstGeom prst="rect">
            <a:avLst/>
          </a:prstGeom>
        </p:spPr>
        <p:txBody>
          <a:bodyPr/>
          <a:lstStyle/>
          <a:p>
            <a:r>
              <a:rPr b="1" dirty="0">
                <a:solidFill>
                  <a:srgbClr val="00325C"/>
                </a:solidFill>
                <a:latin typeface="Nunito Sans" pitchFamily="2" charset="77"/>
              </a:rPr>
              <a:t>shield </a:t>
            </a:r>
            <a:r>
              <a:rPr dirty="0">
                <a:solidFill>
                  <a:srgbClr val="00325C"/>
                </a:solidFill>
                <a:latin typeface="Nunito Sans" pitchFamily="2" charset="77"/>
              </a:rPr>
              <a:t>| target, test, tell</a:t>
            </a: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27" name="Text"/>
          <p:cNvSpPr txBox="1"/>
          <p:nvPr/>
        </p:nvSpPr>
        <p:spPr>
          <a:xfrm>
            <a:off x="12131416" y="6728686"/>
            <a:ext cx="136783" cy="28725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lgn="l" defTabSz="457200">
              <a:defRPr sz="1200" b="0">
                <a:latin typeface="Times Roman"/>
                <a:ea typeface="Times Roman"/>
                <a:cs typeface="Times Roman"/>
                <a:sym typeface="Times Roman"/>
              </a:defRPr>
            </a:lvl1pPr>
          </a:lstStyle>
          <a:p>
            <a:r>
              <a:rPr dirty="0">
                <a:latin typeface="Nunito Sans" pitchFamily="2" charset="77"/>
              </a:rPr>
              <a:t> </a:t>
            </a:r>
          </a:p>
        </p:txBody>
      </p:sp>
      <p:pic>
        <p:nvPicPr>
          <p:cNvPr id="13" name="Picture 12" descr="Qr code&#10;&#10;Description automatically generated">
            <a:extLst>
              <a:ext uri="{FF2B5EF4-FFF2-40B4-BE49-F238E27FC236}">
                <a16:creationId xmlns:a16="http://schemas.microsoft.com/office/drawing/2014/main" id="{FB063466-7A1B-4F47-8F5A-67DD7582C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5877" y="3191823"/>
            <a:ext cx="9491258" cy="9491258"/>
          </a:xfrm>
          <a:prstGeom prst="rect">
            <a:avLst/>
          </a:prstGeom>
        </p:spPr>
      </p:pic>
    </p:spTree>
    <p:extLst>
      <p:ext uri="{BB962C8B-B14F-4D97-AF65-F5344CB8AC3E}">
        <p14:creationId xmlns:p14="http://schemas.microsoft.com/office/powerpoint/2010/main" val="148308341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22" name="Our system works with your community"/>
          <p:cNvSpPr txBox="1">
            <a:spLocks noGrp="1"/>
          </p:cNvSpPr>
          <p:nvPr>
            <p:ph type="title"/>
          </p:nvPr>
        </p:nvSpPr>
        <p:spPr>
          <a:xfrm>
            <a:off x="1828800" y="2389163"/>
            <a:ext cx="9481017" cy="2747415"/>
          </a:xfrm>
          <a:prstGeom prst="rect">
            <a:avLst/>
          </a:prstGeom>
        </p:spPr>
        <p:txBody>
          <a:bodyPr>
            <a:normAutofit/>
          </a:bodyPr>
          <a:lstStyle>
            <a:lvl1pPr defTabSz="759459">
              <a:defRPr sz="5152"/>
            </a:lvl1pPr>
          </a:lstStyle>
          <a:p>
            <a:r>
              <a:rPr lang="en-US" dirty="0">
                <a:solidFill>
                  <a:srgbClr val="00325C"/>
                </a:solidFill>
                <a:latin typeface="Nunito Sans ExtraBold" pitchFamily="2" charset="77"/>
              </a:rPr>
              <a:t>you deliver the samples from the collection sites, we run the tests</a:t>
            </a: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44</a:t>
            </a:fld>
            <a:endParaRPr dirty="0">
              <a:solidFill>
                <a:srgbClr val="00325C"/>
              </a:solidFill>
              <a:latin typeface="Nunito Sans" pitchFamily="2" charset="77"/>
            </a:endParaRPr>
          </a:p>
        </p:txBody>
      </p:sp>
      <p:sp>
        <p:nvSpPr>
          <p:cNvPr id="924" name="We bring the equipment and staff for the lab to provide up to 10,000 tests a day. You do the scheduling and get the samples to us, and we can do the rest."/>
          <p:cNvSpPr txBox="1">
            <a:spLocks noGrp="1"/>
          </p:cNvSpPr>
          <p:nvPr>
            <p:ph type="body" sz="quarter" idx="1"/>
          </p:nvPr>
        </p:nvSpPr>
        <p:spPr>
          <a:xfrm>
            <a:off x="1828799" y="5136578"/>
            <a:ext cx="7914561" cy="7238095"/>
          </a:xfrm>
          <a:prstGeom prst="rect">
            <a:avLst/>
          </a:prstGeom>
        </p:spPr>
        <p:txBody>
          <a:bodyPr>
            <a:normAutofit/>
          </a:bodyPr>
          <a:lstStyle/>
          <a:p>
            <a:r>
              <a:rPr lang="en-US" sz="4000" dirty="0">
                <a:solidFill>
                  <a:srgbClr val="00325C"/>
                </a:solidFill>
                <a:latin typeface="Nunito Sans Light" pitchFamily="2" charset="77"/>
              </a:rPr>
              <a:t>Whether yours is a self-contained community or a consortium of community partners, your final responsibility is to </a:t>
            </a:r>
            <a:r>
              <a:rPr lang="en-US" sz="4000" b="1" dirty="0">
                <a:solidFill>
                  <a:srgbClr val="43C0AF"/>
                </a:solidFill>
                <a:latin typeface="Nunito Sans" pitchFamily="2" charset="77"/>
              </a:rPr>
              <a:t>transport collected samples to our mobile lab for testing</a:t>
            </a:r>
            <a:r>
              <a:rPr lang="en-US" sz="4000" dirty="0">
                <a:solidFill>
                  <a:srgbClr val="00325C"/>
                </a:solidFill>
                <a:latin typeface="Nunito Sans Light" pitchFamily="2" charset="77"/>
              </a:rPr>
              <a:t>. </a:t>
            </a:r>
          </a:p>
          <a:p>
            <a:r>
              <a:rPr lang="en-US" sz="4000" dirty="0">
                <a:solidFill>
                  <a:srgbClr val="00325C"/>
                </a:solidFill>
                <a:latin typeface="Nunito Sans Light" pitchFamily="2" charset="77"/>
              </a:rPr>
              <a:t>We take it from there.</a:t>
            </a:r>
            <a:endParaRPr sz="4000" dirty="0">
              <a:solidFill>
                <a:srgbClr val="00325C"/>
              </a:solidFill>
              <a:latin typeface="Nunito Sans Light" pitchFamily="2" charset="77"/>
            </a:endParaRPr>
          </a:p>
        </p:txBody>
      </p:sp>
      <p:sp>
        <p:nvSpPr>
          <p:cNvPr id="925" name="shield t3 | target, test, tell"/>
          <p:cNvSpPr txBox="1">
            <a:spLocks noGrp="1"/>
          </p:cNvSpPr>
          <p:nvPr>
            <p:ph type="body" idx="21"/>
          </p:nvPr>
        </p:nvSpPr>
        <p:spPr>
          <a:prstGeom prst="rect">
            <a:avLst/>
          </a:prstGeom>
        </p:spPr>
        <p:txBody>
          <a:bodyPr/>
          <a:lstStyle/>
          <a:p>
            <a:r>
              <a:rPr b="1" dirty="0">
                <a:solidFill>
                  <a:srgbClr val="00325C"/>
                </a:solidFill>
                <a:latin typeface="Nunito Sans" pitchFamily="2" charset="77"/>
              </a:rPr>
              <a:t>shield </a:t>
            </a:r>
            <a:r>
              <a:rPr dirty="0">
                <a:solidFill>
                  <a:srgbClr val="00325C"/>
                </a:solidFill>
                <a:latin typeface="Nunito Sans" pitchFamily="2" charset="77"/>
              </a:rPr>
              <a:t>| target, test, tell</a:t>
            </a: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27" name="Text"/>
          <p:cNvSpPr txBox="1"/>
          <p:nvPr/>
        </p:nvSpPr>
        <p:spPr>
          <a:xfrm>
            <a:off x="12131416" y="6728686"/>
            <a:ext cx="136783"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defRPr sz="1200" b="0">
                <a:latin typeface="Times Roman"/>
                <a:ea typeface="Times Roman"/>
                <a:cs typeface="Times Roman"/>
                <a:sym typeface="Times Roman"/>
              </a:defRPr>
            </a:lvl1pPr>
          </a:lstStyle>
          <a:p>
            <a:r>
              <a:rPr dirty="0">
                <a:latin typeface="Nunito Sans" pitchFamily="2" charset="77"/>
              </a:rPr>
              <a:t> </a:t>
            </a:r>
          </a:p>
        </p:txBody>
      </p:sp>
      <p:pic>
        <p:nvPicPr>
          <p:cNvPr id="15" name="Picture 14">
            <a:extLst>
              <a:ext uri="{FF2B5EF4-FFF2-40B4-BE49-F238E27FC236}">
                <a16:creationId xmlns:a16="http://schemas.microsoft.com/office/drawing/2014/main" id="{3B985B41-D93E-4840-825E-E5E78902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5877" y="3191823"/>
            <a:ext cx="9491258" cy="9491258"/>
          </a:xfrm>
          <a:prstGeom prst="rect">
            <a:avLst/>
          </a:prstGeom>
        </p:spPr>
      </p:pic>
    </p:spTree>
    <p:extLst>
      <p:ext uri="{BB962C8B-B14F-4D97-AF65-F5344CB8AC3E}">
        <p14:creationId xmlns:p14="http://schemas.microsoft.com/office/powerpoint/2010/main" val="362126590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32"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45</a:t>
            </a:fld>
            <a:endParaRPr dirty="0">
              <a:solidFill>
                <a:srgbClr val="00325C"/>
              </a:solidFill>
              <a:latin typeface="Nunito Sans" pitchFamily="2" charset="77"/>
            </a:endParaRPr>
          </a:p>
        </p:txBody>
      </p:sp>
      <p:sp>
        <p:nvSpPr>
          <p:cNvPr id="935"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pic>
        <p:nvPicPr>
          <p:cNvPr id="3" name="Picture 2">
            <a:extLst>
              <a:ext uri="{FF2B5EF4-FFF2-40B4-BE49-F238E27FC236}">
                <a16:creationId xmlns:a16="http://schemas.microsoft.com/office/drawing/2014/main" id="{66B37FBA-1A12-0646-B724-A2BA5EDFAADD}"/>
              </a:ext>
            </a:extLst>
          </p:cNvPr>
          <p:cNvPicPr>
            <a:picLocks noChangeAspect="1"/>
          </p:cNvPicPr>
          <p:nvPr/>
        </p:nvPicPr>
        <p:blipFill>
          <a:blip r:embed="rId3">
            <a:extLst>
              <a:ext uri="{28A0092B-C50C-407E-A947-70E740481C1C}">
                <a14:useLocalDpi xmlns:a14="http://schemas.microsoft.com/office/drawing/2010/main" val="0"/>
              </a:ext>
            </a:extLst>
          </a:blip>
          <a:srcRect t="5836" b="5836"/>
          <a:stretch/>
        </p:blipFill>
        <p:spPr>
          <a:xfrm>
            <a:off x="1393903" y="4899074"/>
            <a:ext cx="21402518" cy="4279136"/>
          </a:xfrm>
          <a:prstGeom prst="rect">
            <a:avLst/>
          </a:prstGeom>
        </p:spPr>
      </p:pic>
      <p:sp>
        <p:nvSpPr>
          <p:cNvPr id="13" name="TextBox 12">
            <a:extLst>
              <a:ext uri="{FF2B5EF4-FFF2-40B4-BE49-F238E27FC236}">
                <a16:creationId xmlns:a16="http://schemas.microsoft.com/office/drawing/2014/main" id="{86B394AF-05FF-1248-AEB4-9EEA37DCBB60}"/>
              </a:ext>
            </a:extLst>
          </p:cNvPr>
          <p:cNvSpPr txBox="1"/>
          <p:nvPr/>
        </p:nvSpPr>
        <p:spPr>
          <a:xfrm>
            <a:off x="2939915" y="4097977"/>
            <a:ext cx="31418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bg1"/>
                </a:solidFill>
                <a:effectLst/>
                <a:uFillTx/>
                <a:latin typeface="Nunito Sans" pitchFamily="2" charset="77"/>
                <a:sym typeface="Proxima Nova"/>
              </a:rPr>
              <a:t>1</a:t>
            </a:r>
          </a:p>
        </p:txBody>
      </p:sp>
      <p:sp>
        <p:nvSpPr>
          <p:cNvPr id="44" name="Patient experience">
            <a:extLst>
              <a:ext uri="{FF2B5EF4-FFF2-40B4-BE49-F238E27FC236}">
                <a16:creationId xmlns:a16="http://schemas.microsoft.com/office/drawing/2014/main" id="{051C6256-2693-2744-8944-3F4B59B60800}"/>
              </a:ext>
            </a:extLst>
          </p:cNvPr>
          <p:cNvSpPr txBox="1">
            <a:spLocks noGrp="1"/>
          </p:cNvSpPr>
          <p:nvPr>
            <p:ph type="title"/>
          </p:nvPr>
        </p:nvSpPr>
        <p:spPr>
          <a:xfrm>
            <a:off x="1828800" y="2389163"/>
            <a:ext cx="20945319" cy="2433711"/>
          </a:xfrm>
          <a:prstGeom prst="rect">
            <a:avLst/>
          </a:prstGeom>
        </p:spPr>
        <p:txBody>
          <a:bodyPr lIns="50800" tIns="50800" rIns="50800" bIns="50800" anchor="t">
            <a:normAutofit/>
          </a:bodyPr>
          <a:lstStyle/>
          <a:p>
            <a:r>
              <a:rPr lang="en-US" dirty="0">
                <a:solidFill>
                  <a:srgbClr val="00325C"/>
                </a:solidFill>
                <a:latin typeface="Nunito Sans ExtraBold" pitchFamily="2" charset="77"/>
              </a:rPr>
              <a:t>The participant’s COLLECTION experience takes less than three minutes</a:t>
            </a:r>
            <a:endParaRPr dirty="0">
              <a:solidFill>
                <a:srgbClr val="00325C"/>
              </a:solidFill>
              <a:latin typeface="Nunito Sans ExtraBold" pitchFamily="2" charset="77"/>
            </a:endParaRPr>
          </a:p>
        </p:txBody>
      </p:sp>
      <p:sp>
        <p:nvSpPr>
          <p:cNvPr id="45" name="TextBox 44">
            <a:extLst>
              <a:ext uri="{FF2B5EF4-FFF2-40B4-BE49-F238E27FC236}">
                <a16:creationId xmlns:a16="http://schemas.microsoft.com/office/drawing/2014/main" id="{E728921A-0C63-844F-9900-9ED62933A745}"/>
              </a:ext>
            </a:extLst>
          </p:cNvPr>
          <p:cNvSpPr txBox="1"/>
          <p:nvPr/>
        </p:nvSpPr>
        <p:spPr>
          <a:xfrm>
            <a:off x="1922775" y="10794738"/>
            <a:ext cx="2449232" cy="1102866"/>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2600"/>
              </a:lnSpc>
              <a:defRPr sz="2800" b="0">
                <a:solidFill>
                  <a:srgbClr val="00325C"/>
                </a:solidFill>
                <a:latin typeface="Nunito Sans" pitchFamily="2" charset="77"/>
              </a:defRPr>
            </a:lvl1pPr>
          </a:lstStyle>
          <a:p>
            <a:r>
              <a:rPr lang="en-US" dirty="0"/>
              <a:t>Participant arrives at collection site</a:t>
            </a:r>
          </a:p>
        </p:txBody>
      </p:sp>
      <p:sp>
        <p:nvSpPr>
          <p:cNvPr id="46" name="TextBox 45">
            <a:extLst>
              <a:ext uri="{FF2B5EF4-FFF2-40B4-BE49-F238E27FC236}">
                <a16:creationId xmlns:a16="http://schemas.microsoft.com/office/drawing/2014/main" id="{61F366A6-93E2-984A-98F6-324CB9F61659}"/>
              </a:ext>
            </a:extLst>
          </p:cNvPr>
          <p:cNvSpPr txBox="1"/>
          <p:nvPr/>
        </p:nvSpPr>
        <p:spPr>
          <a:xfrm>
            <a:off x="5521852" y="10794738"/>
            <a:ext cx="2284882" cy="1102866"/>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2600"/>
              </a:lnSpc>
              <a:defRPr sz="2800" b="0">
                <a:solidFill>
                  <a:srgbClr val="00325C"/>
                </a:solidFill>
                <a:latin typeface="Nunito Sans" pitchFamily="2" charset="77"/>
              </a:defRPr>
            </a:lvl1pPr>
          </a:lstStyle>
          <a:p>
            <a:r>
              <a:rPr lang="en-US" dirty="0"/>
              <a:t>Participant selects an empty tube</a:t>
            </a:r>
          </a:p>
        </p:txBody>
      </p:sp>
      <p:sp>
        <p:nvSpPr>
          <p:cNvPr id="47" name="TextBox 46">
            <a:extLst>
              <a:ext uri="{FF2B5EF4-FFF2-40B4-BE49-F238E27FC236}">
                <a16:creationId xmlns:a16="http://schemas.microsoft.com/office/drawing/2014/main" id="{4E1CB4EE-21EE-0545-8D65-3CBCBFCC4F5F}"/>
              </a:ext>
            </a:extLst>
          </p:cNvPr>
          <p:cNvSpPr txBox="1"/>
          <p:nvPr/>
        </p:nvSpPr>
        <p:spPr>
          <a:xfrm>
            <a:off x="9175916" y="10794738"/>
            <a:ext cx="2196422" cy="1102866"/>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2600"/>
              </a:lnSpc>
              <a:defRPr sz="2800" b="0">
                <a:solidFill>
                  <a:srgbClr val="00325C"/>
                </a:solidFill>
                <a:latin typeface="Nunito Sans" pitchFamily="2" charset="77"/>
              </a:defRPr>
            </a:lvl1pPr>
          </a:lstStyle>
          <a:p>
            <a:r>
              <a:rPr lang="en-US" dirty="0"/>
              <a:t>Participant salivates into the tube</a:t>
            </a:r>
          </a:p>
        </p:txBody>
      </p:sp>
      <p:sp>
        <p:nvSpPr>
          <p:cNvPr id="49" name="TextBox 48">
            <a:extLst>
              <a:ext uri="{FF2B5EF4-FFF2-40B4-BE49-F238E27FC236}">
                <a16:creationId xmlns:a16="http://schemas.microsoft.com/office/drawing/2014/main" id="{F847DABD-7A25-0343-BE4D-72FAC03E4BE5}"/>
              </a:ext>
            </a:extLst>
          </p:cNvPr>
          <p:cNvSpPr txBox="1"/>
          <p:nvPr/>
        </p:nvSpPr>
        <p:spPr>
          <a:xfrm>
            <a:off x="18295161" y="10794738"/>
            <a:ext cx="4478958" cy="1102866"/>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2600"/>
              </a:lnSpc>
              <a:defRPr sz="2800" b="0">
                <a:solidFill>
                  <a:srgbClr val="00325C"/>
                </a:solidFill>
                <a:latin typeface="Nunito Sans" pitchFamily="2" charset="77"/>
              </a:defRPr>
            </a:lvl1pPr>
          </a:lstStyle>
          <a:p>
            <a:r>
              <a:rPr lang="en-US" dirty="0"/>
              <a:t>Participant places tube in a bag then into a collection bin and departs</a:t>
            </a:r>
          </a:p>
        </p:txBody>
      </p:sp>
      <p:sp>
        <p:nvSpPr>
          <p:cNvPr id="31" name="shield t3 | target, test, tell">
            <a:extLst>
              <a:ext uri="{FF2B5EF4-FFF2-40B4-BE49-F238E27FC236}">
                <a16:creationId xmlns:a16="http://schemas.microsoft.com/office/drawing/2014/main" id="{4B20160A-26F9-D146-8AAF-F645AEDEB98B}"/>
              </a:ext>
            </a:extLst>
          </p:cNvPr>
          <p:cNvSpPr txBox="1">
            <a:spLocks/>
          </p:cNvSpPr>
          <p:nvPr/>
        </p:nvSpPr>
        <p:spPr>
          <a:xfrm>
            <a:off x="1828800" y="1295400"/>
            <a:ext cx="8689827" cy="4572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chor="ctr">
            <a:normAutofit/>
          </a:bodyPr>
          <a:lstStyle>
            <a:lvl1pPr marL="0" marR="0" indent="0" algn="l" defTabSz="825500" rtl="0" latinLnBrk="0">
              <a:lnSpc>
                <a:spcPct val="100000"/>
              </a:lnSpc>
              <a:spcBef>
                <a:spcPts val="400"/>
              </a:spcBef>
              <a:spcAft>
                <a:spcPts val="0"/>
              </a:spcAft>
              <a:buClrTx/>
              <a:buSzTx/>
              <a:buFontTx/>
              <a:buNone/>
              <a:tabLst/>
              <a:defRPr sz="1800" b="0" i="0" u="none" strike="noStrike" cap="all" spc="180" baseline="0">
                <a:solidFill>
                  <a:srgbClr val="000000"/>
                </a:solidFill>
                <a:uFillTx/>
                <a:latin typeface="+mn-lt"/>
                <a:ea typeface="+mn-ea"/>
                <a:cs typeface="+mn-cs"/>
                <a:sym typeface="Proxima Nova"/>
              </a:defRPr>
            </a:lvl1pPr>
            <a:lvl2pPr marL="1170781" marR="0" indent="-535781"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2pPr>
            <a:lvl3pPr marL="174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3pPr>
            <a:lvl4pPr marL="238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4pPr>
            <a:lvl5pPr marL="301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r>
              <a:rPr lang="en-US" b="1" dirty="0">
                <a:solidFill>
                  <a:srgbClr val="00325C"/>
                </a:solidFill>
                <a:latin typeface="Nunito Sans" pitchFamily="2" charset="77"/>
              </a:rPr>
              <a:t>shield </a:t>
            </a:r>
            <a:r>
              <a:rPr lang="en-US" dirty="0">
                <a:solidFill>
                  <a:srgbClr val="00325C"/>
                </a:solidFill>
                <a:latin typeface="Nunito Sans" pitchFamily="2" charset="77"/>
              </a:rPr>
              <a:t>| target, test, tell</a:t>
            </a:r>
          </a:p>
        </p:txBody>
      </p:sp>
      <p:grpSp>
        <p:nvGrpSpPr>
          <p:cNvPr id="32" name="Group 31">
            <a:extLst>
              <a:ext uri="{FF2B5EF4-FFF2-40B4-BE49-F238E27FC236}">
                <a16:creationId xmlns:a16="http://schemas.microsoft.com/office/drawing/2014/main" id="{92716467-ECBA-B747-9022-41B3F5E1C313}"/>
              </a:ext>
            </a:extLst>
          </p:cNvPr>
          <p:cNvGrpSpPr/>
          <p:nvPr/>
        </p:nvGrpSpPr>
        <p:grpSpPr>
          <a:xfrm>
            <a:off x="2707641" y="9510095"/>
            <a:ext cx="822959" cy="827489"/>
            <a:chOff x="2727594" y="4697694"/>
            <a:chExt cx="822959" cy="827489"/>
          </a:xfrm>
        </p:grpSpPr>
        <p:sp>
          <p:nvSpPr>
            <p:cNvPr id="33" name="Oval 32">
              <a:extLst>
                <a:ext uri="{FF2B5EF4-FFF2-40B4-BE49-F238E27FC236}">
                  <a16:creationId xmlns:a16="http://schemas.microsoft.com/office/drawing/2014/main" id="{AC03291A-8598-4141-B185-DE7A9B6FE380}"/>
                </a:ext>
              </a:extLst>
            </p:cNvPr>
            <p:cNvSpPr/>
            <p:nvPr/>
          </p:nvSpPr>
          <p:spPr>
            <a:xfrm>
              <a:off x="2727594" y="4697694"/>
              <a:ext cx="822959" cy="827489"/>
            </a:xfrm>
            <a:prstGeom prst="ellipse">
              <a:avLst/>
            </a:prstGeom>
            <a:solidFill>
              <a:srgbClr val="1A4F9E"/>
            </a:solidFill>
            <a:ln w="57150" cap="flat">
              <a:solidFill>
                <a:schemeClr val="bg1"/>
              </a:solidFill>
              <a:miter lim="400000"/>
            </a:ln>
            <a:effectLst>
              <a:outerShdw blurRad="76200" dist="63500" dir="2700000" algn="tl"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Proxima Nova"/>
              </a:endParaRPr>
            </a:p>
          </p:txBody>
        </p:sp>
        <p:sp>
          <p:nvSpPr>
            <p:cNvPr id="34" name="TextBox 33">
              <a:extLst>
                <a:ext uri="{FF2B5EF4-FFF2-40B4-BE49-F238E27FC236}">
                  <a16:creationId xmlns:a16="http://schemas.microsoft.com/office/drawing/2014/main" id="{E5B88EF6-4162-D648-912C-D5C985E85AA9}"/>
                </a:ext>
              </a:extLst>
            </p:cNvPr>
            <p:cNvSpPr txBox="1"/>
            <p:nvPr/>
          </p:nvSpPr>
          <p:spPr>
            <a:xfrm>
              <a:off x="2974517" y="4827189"/>
              <a:ext cx="37991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Nunito Sans ExtraBold" pitchFamily="2" charset="77"/>
                  <a:sym typeface="Proxima Nova"/>
                </a:rPr>
                <a:t>1</a:t>
              </a:r>
            </a:p>
          </p:txBody>
        </p:sp>
      </p:grpSp>
      <p:grpSp>
        <p:nvGrpSpPr>
          <p:cNvPr id="35" name="Group 34">
            <a:extLst>
              <a:ext uri="{FF2B5EF4-FFF2-40B4-BE49-F238E27FC236}">
                <a16:creationId xmlns:a16="http://schemas.microsoft.com/office/drawing/2014/main" id="{AE0E4EEB-218E-6F43-BAA1-A71006F2B9F1}"/>
              </a:ext>
            </a:extLst>
          </p:cNvPr>
          <p:cNvGrpSpPr/>
          <p:nvPr/>
        </p:nvGrpSpPr>
        <p:grpSpPr>
          <a:xfrm>
            <a:off x="6238241" y="9510095"/>
            <a:ext cx="822959" cy="827489"/>
            <a:chOff x="2727594" y="4697694"/>
            <a:chExt cx="822959" cy="827489"/>
          </a:xfrm>
        </p:grpSpPr>
        <p:sp>
          <p:nvSpPr>
            <p:cNvPr id="36" name="Oval 35">
              <a:extLst>
                <a:ext uri="{FF2B5EF4-FFF2-40B4-BE49-F238E27FC236}">
                  <a16:creationId xmlns:a16="http://schemas.microsoft.com/office/drawing/2014/main" id="{73C7EE32-7404-8340-AE53-1927C21DA3F9}"/>
                </a:ext>
              </a:extLst>
            </p:cNvPr>
            <p:cNvSpPr/>
            <p:nvPr/>
          </p:nvSpPr>
          <p:spPr>
            <a:xfrm>
              <a:off x="2727594" y="4697694"/>
              <a:ext cx="822959" cy="827489"/>
            </a:xfrm>
            <a:prstGeom prst="ellipse">
              <a:avLst/>
            </a:prstGeom>
            <a:solidFill>
              <a:srgbClr val="1A4F9E"/>
            </a:solidFill>
            <a:ln w="57150" cap="flat">
              <a:solidFill>
                <a:schemeClr val="bg1"/>
              </a:solidFill>
              <a:miter lim="400000"/>
            </a:ln>
            <a:effectLst>
              <a:outerShdw blurRad="76200" dist="63500" dir="2700000" algn="tl"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Proxima Nova"/>
              </a:endParaRPr>
            </a:p>
          </p:txBody>
        </p:sp>
        <p:sp>
          <p:nvSpPr>
            <p:cNvPr id="37" name="TextBox 36">
              <a:extLst>
                <a:ext uri="{FF2B5EF4-FFF2-40B4-BE49-F238E27FC236}">
                  <a16:creationId xmlns:a16="http://schemas.microsoft.com/office/drawing/2014/main" id="{DC250D6D-33A2-CA40-8FB3-A1FD36BB729E}"/>
                </a:ext>
              </a:extLst>
            </p:cNvPr>
            <p:cNvSpPr txBox="1"/>
            <p:nvPr/>
          </p:nvSpPr>
          <p:spPr>
            <a:xfrm>
              <a:off x="2974517" y="4827189"/>
              <a:ext cx="37991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Nunito Sans ExtraBold" pitchFamily="2" charset="77"/>
                  <a:sym typeface="Proxima Nova"/>
                </a:rPr>
                <a:t>2</a:t>
              </a:r>
            </a:p>
          </p:txBody>
        </p:sp>
      </p:grpSp>
      <p:grpSp>
        <p:nvGrpSpPr>
          <p:cNvPr id="38" name="Group 37">
            <a:extLst>
              <a:ext uri="{FF2B5EF4-FFF2-40B4-BE49-F238E27FC236}">
                <a16:creationId xmlns:a16="http://schemas.microsoft.com/office/drawing/2014/main" id="{EFA86DBB-8FC4-054D-AC75-03EE8A8F05BF}"/>
              </a:ext>
            </a:extLst>
          </p:cNvPr>
          <p:cNvGrpSpPr/>
          <p:nvPr/>
        </p:nvGrpSpPr>
        <p:grpSpPr>
          <a:xfrm>
            <a:off x="9818099" y="9510095"/>
            <a:ext cx="822959" cy="827489"/>
            <a:chOff x="2727594" y="4697694"/>
            <a:chExt cx="822959" cy="827489"/>
          </a:xfrm>
        </p:grpSpPr>
        <p:sp>
          <p:nvSpPr>
            <p:cNvPr id="39" name="Oval 38">
              <a:extLst>
                <a:ext uri="{FF2B5EF4-FFF2-40B4-BE49-F238E27FC236}">
                  <a16:creationId xmlns:a16="http://schemas.microsoft.com/office/drawing/2014/main" id="{186C24B4-73B0-3342-A4CE-E3527E1CBCDF}"/>
                </a:ext>
              </a:extLst>
            </p:cNvPr>
            <p:cNvSpPr/>
            <p:nvPr/>
          </p:nvSpPr>
          <p:spPr>
            <a:xfrm>
              <a:off x="2727594" y="4697694"/>
              <a:ext cx="822959" cy="827489"/>
            </a:xfrm>
            <a:prstGeom prst="ellipse">
              <a:avLst/>
            </a:prstGeom>
            <a:solidFill>
              <a:srgbClr val="1A4F9E"/>
            </a:solidFill>
            <a:ln w="57150" cap="flat">
              <a:solidFill>
                <a:schemeClr val="bg1"/>
              </a:solidFill>
              <a:miter lim="400000"/>
            </a:ln>
            <a:effectLst>
              <a:outerShdw blurRad="76200" dist="63500" dir="2700000" algn="tl"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Proxima Nova"/>
              </a:endParaRPr>
            </a:p>
          </p:txBody>
        </p:sp>
        <p:sp>
          <p:nvSpPr>
            <p:cNvPr id="40" name="TextBox 39">
              <a:extLst>
                <a:ext uri="{FF2B5EF4-FFF2-40B4-BE49-F238E27FC236}">
                  <a16:creationId xmlns:a16="http://schemas.microsoft.com/office/drawing/2014/main" id="{F17092AC-533B-9042-8D1E-8733D6286D58}"/>
                </a:ext>
              </a:extLst>
            </p:cNvPr>
            <p:cNvSpPr txBox="1"/>
            <p:nvPr/>
          </p:nvSpPr>
          <p:spPr>
            <a:xfrm>
              <a:off x="2974517" y="4827189"/>
              <a:ext cx="37991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Nunito Sans ExtraBold" pitchFamily="2" charset="77"/>
                  <a:sym typeface="Proxima Nova"/>
                </a:rPr>
                <a:t>3</a:t>
              </a:r>
            </a:p>
          </p:txBody>
        </p:sp>
      </p:grpSp>
      <p:grpSp>
        <p:nvGrpSpPr>
          <p:cNvPr id="41" name="Group 40">
            <a:extLst>
              <a:ext uri="{FF2B5EF4-FFF2-40B4-BE49-F238E27FC236}">
                <a16:creationId xmlns:a16="http://schemas.microsoft.com/office/drawing/2014/main" id="{41884658-C166-E348-B993-5FBE2B72E245}"/>
              </a:ext>
            </a:extLst>
          </p:cNvPr>
          <p:cNvGrpSpPr/>
          <p:nvPr/>
        </p:nvGrpSpPr>
        <p:grpSpPr>
          <a:xfrm>
            <a:off x="14623324" y="9510095"/>
            <a:ext cx="822959" cy="827489"/>
            <a:chOff x="2727594" y="4697694"/>
            <a:chExt cx="822959" cy="827489"/>
          </a:xfrm>
        </p:grpSpPr>
        <p:sp>
          <p:nvSpPr>
            <p:cNvPr id="42" name="Oval 41">
              <a:extLst>
                <a:ext uri="{FF2B5EF4-FFF2-40B4-BE49-F238E27FC236}">
                  <a16:creationId xmlns:a16="http://schemas.microsoft.com/office/drawing/2014/main" id="{9934338A-C343-D14B-9D08-8F7B6A9ACEDE}"/>
                </a:ext>
              </a:extLst>
            </p:cNvPr>
            <p:cNvSpPr/>
            <p:nvPr/>
          </p:nvSpPr>
          <p:spPr>
            <a:xfrm>
              <a:off x="2727594" y="4697694"/>
              <a:ext cx="822959" cy="827489"/>
            </a:xfrm>
            <a:prstGeom prst="ellipse">
              <a:avLst/>
            </a:prstGeom>
            <a:solidFill>
              <a:srgbClr val="1A4F9E"/>
            </a:solidFill>
            <a:ln w="57150" cap="flat">
              <a:solidFill>
                <a:schemeClr val="bg1"/>
              </a:solidFill>
              <a:miter lim="400000"/>
            </a:ln>
            <a:effectLst>
              <a:outerShdw blurRad="76200" dist="63500" dir="2700000" algn="tl"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Proxima Nova"/>
              </a:endParaRPr>
            </a:p>
          </p:txBody>
        </p:sp>
        <p:sp>
          <p:nvSpPr>
            <p:cNvPr id="43" name="TextBox 42">
              <a:extLst>
                <a:ext uri="{FF2B5EF4-FFF2-40B4-BE49-F238E27FC236}">
                  <a16:creationId xmlns:a16="http://schemas.microsoft.com/office/drawing/2014/main" id="{B07BE2A4-6E6F-E54C-81C1-97D764D6FEDF}"/>
                </a:ext>
              </a:extLst>
            </p:cNvPr>
            <p:cNvSpPr txBox="1"/>
            <p:nvPr/>
          </p:nvSpPr>
          <p:spPr>
            <a:xfrm>
              <a:off x="2949117" y="4827189"/>
              <a:ext cx="37991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Nunito Sans ExtraBold" pitchFamily="2" charset="77"/>
                  <a:sym typeface="Proxima Nova"/>
                </a:rPr>
                <a:t>4</a:t>
              </a:r>
            </a:p>
          </p:txBody>
        </p:sp>
      </p:grpSp>
      <p:grpSp>
        <p:nvGrpSpPr>
          <p:cNvPr id="50" name="Group 49">
            <a:extLst>
              <a:ext uri="{FF2B5EF4-FFF2-40B4-BE49-F238E27FC236}">
                <a16:creationId xmlns:a16="http://schemas.microsoft.com/office/drawing/2014/main" id="{6B614AC3-5A9A-DE42-A1E7-C1CE1679C07F}"/>
              </a:ext>
            </a:extLst>
          </p:cNvPr>
          <p:cNvGrpSpPr/>
          <p:nvPr/>
        </p:nvGrpSpPr>
        <p:grpSpPr>
          <a:xfrm>
            <a:off x="20123160" y="9510095"/>
            <a:ext cx="822959" cy="827489"/>
            <a:chOff x="2727594" y="4697694"/>
            <a:chExt cx="822959" cy="827489"/>
          </a:xfrm>
        </p:grpSpPr>
        <p:sp>
          <p:nvSpPr>
            <p:cNvPr id="51" name="Oval 50">
              <a:extLst>
                <a:ext uri="{FF2B5EF4-FFF2-40B4-BE49-F238E27FC236}">
                  <a16:creationId xmlns:a16="http://schemas.microsoft.com/office/drawing/2014/main" id="{EC8D16B5-584D-914D-AE8C-09586FADF65C}"/>
                </a:ext>
              </a:extLst>
            </p:cNvPr>
            <p:cNvSpPr/>
            <p:nvPr/>
          </p:nvSpPr>
          <p:spPr>
            <a:xfrm>
              <a:off x="2727594" y="4697694"/>
              <a:ext cx="822959" cy="827489"/>
            </a:xfrm>
            <a:prstGeom prst="ellipse">
              <a:avLst/>
            </a:prstGeom>
            <a:solidFill>
              <a:srgbClr val="1A4F9E"/>
            </a:solidFill>
            <a:ln w="57150" cap="flat">
              <a:solidFill>
                <a:schemeClr val="bg1"/>
              </a:solidFill>
              <a:miter lim="400000"/>
            </a:ln>
            <a:effectLst>
              <a:outerShdw blurRad="76200" dist="63500" dir="2700000" algn="tl"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Proxima Nova"/>
              </a:endParaRPr>
            </a:p>
          </p:txBody>
        </p:sp>
        <p:sp>
          <p:nvSpPr>
            <p:cNvPr id="52" name="TextBox 51">
              <a:extLst>
                <a:ext uri="{FF2B5EF4-FFF2-40B4-BE49-F238E27FC236}">
                  <a16:creationId xmlns:a16="http://schemas.microsoft.com/office/drawing/2014/main" id="{CADA3496-377A-1343-B271-04F02C754EBA}"/>
                </a:ext>
              </a:extLst>
            </p:cNvPr>
            <p:cNvSpPr txBox="1"/>
            <p:nvPr/>
          </p:nvSpPr>
          <p:spPr>
            <a:xfrm>
              <a:off x="2974517" y="4827189"/>
              <a:ext cx="37991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Nunito Sans ExtraBold" pitchFamily="2" charset="77"/>
                  <a:sym typeface="Proxima Nova"/>
                </a:rPr>
                <a:t>5</a:t>
              </a:r>
            </a:p>
          </p:txBody>
        </p:sp>
      </p:grpSp>
      <p:sp>
        <p:nvSpPr>
          <p:cNvPr id="29" name="TextBox 28">
            <a:extLst>
              <a:ext uri="{FF2B5EF4-FFF2-40B4-BE49-F238E27FC236}">
                <a16:creationId xmlns:a16="http://schemas.microsoft.com/office/drawing/2014/main" id="{A470DE37-82F7-714E-8354-7BEC8F5D7CA8}"/>
              </a:ext>
            </a:extLst>
          </p:cNvPr>
          <p:cNvSpPr txBox="1"/>
          <p:nvPr/>
        </p:nvSpPr>
        <p:spPr>
          <a:xfrm>
            <a:off x="12568467" y="10794738"/>
            <a:ext cx="4941164" cy="1102866"/>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2600"/>
              </a:lnSpc>
              <a:defRPr sz="2800" b="0">
                <a:solidFill>
                  <a:srgbClr val="00325C"/>
                </a:solidFill>
                <a:latin typeface="Nunito Sans" pitchFamily="2" charset="77"/>
              </a:defRPr>
            </a:lvl1pPr>
          </a:lstStyle>
          <a:p>
            <a:r>
              <a:rPr lang="en-US" dirty="0"/>
              <a:t>Collection site staff scan participant’s ID and vial linking the vial to the participant</a:t>
            </a:r>
          </a:p>
        </p:txBody>
      </p:sp>
    </p:spTree>
    <p:extLst>
      <p:ext uri="{BB962C8B-B14F-4D97-AF65-F5344CB8AC3E}">
        <p14:creationId xmlns:p14="http://schemas.microsoft.com/office/powerpoint/2010/main" val="229457939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sp>
        <p:nvSpPr>
          <p:cNvPr id="948" name="Test workflow in the mobile lab"/>
          <p:cNvSpPr txBox="1">
            <a:spLocks noGrp="1"/>
          </p:cNvSpPr>
          <p:nvPr>
            <p:ph type="title"/>
          </p:nvPr>
        </p:nvSpPr>
        <p:spPr>
          <a:xfrm>
            <a:off x="1828801" y="2389163"/>
            <a:ext cx="20585722" cy="2433711"/>
          </a:xfrm>
          <a:prstGeom prst="rect">
            <a:avLst/>
          </a:prstGeom>
        </p:spPr>
        <p:txBody>
          <a:bodyPr>
            <a:normAutofit/>
          </a:bodyPr>
          <a:lstStyle/>
          <a:p>
            <a:r>
              <a:rPr lang="en-US" sz="6500" dirty="0">
                <a:solidFill>
                  <a:srgbClr val="00325C"/>
                </a:solidFill>
                <a:latin typeface="Nunito Sans ExtraBold" pitchFamily="2" charset="77"/>
              </a:rPr>
              <a:t>ONCE at THE LAB, samples ARE PROCESSED IN TWO HOURS ON AVERAGE</a:t>
            </a:r>
          </a:p>
        </p:txBody>
      </p:sp>
      <p:sp>
        <p:nvSpPr>
          <p:cNvPr id="949"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46</a:t>
            </a:fld>
            <a:endParaRPr dirty="0">
              <a:solidFill>
                <a:srgbClr val="00325C"/>
              </a:solidFill>
              <a:latin typeface="Nunito Sans" pitchFamily="2" charset="77"/>
            </a:endParaRPr>
          </a:p>
        </p:txBody>
      </p:sp>
      <p:sp>
        <p:nvSpPr>
          <p:cNvPr id="952"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dirty="0">
              <a:latin typeface="Nunito Sans" pitchFamily="2" charset="77"/>
            </a:endParaRPr>
          </a:p>
        </p:txBody>
      </p:sp>
      <p:pic>
        <p:nvPicPr>
          <p:cNvPr id="8" name="Picture 7">
            <a:extLst>
              <a:ext uri="{FF2B5EF4-FFF2-40B4-BE49-F238E27FC236}">
                <a16:creationId xmlns:a16="http://schemas.microsoft.com/office/drawing/2014/main" id="{5001D33F-E5D0-9A47-895E-0484D02C98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3904" y="6551475"/>
            <a:ext cx="23131383" cy="6494104"/>
          </a:xfrm>
          <a:prstGeom prst="rect">
            <a:avLst/>
          </a:prstGeom>
        </p:spPr>
      </p:pic>
      <p:sp>
        <p:nvSpPr>
          <p:cNvPr id="16" name="TextBox 15">
            <a:extLst>
              <a:ext uri="{FF2B5EF4-FFF2-40B4-BE49-F238E27FC236}">
                <a16:creationId xmlns:a16="http://schemas.microsoft.com/office/drawing/2014/main" id="{BFAFAF5E-5A79-914B-A56C-E984879BA1B1}"/>
              </a:ext>
            </a:extLst>
          </p:cNvPr>
          <p:cNvSpPr txBox="1"/>
          <p:nvPr/>
        </p:nvSpPr>
        <p:spPr>
          <a:xfrm>
            <a:off x="1670337" y="6173209"/>
            <a:ext cx="2663190" cy="1179810"/>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ts val="2800"/>
              </a:lnSpc>
              <a:spcBef>
                <a:spcPts val="0"/>
              </a:spcBef>
              <a:spcAft>
                <a:spcPts val="0"/>
              </a:spcAft>
              <a:buClrTx/>
              <a:buSzTx/>
              <a:buFontTx/>
              <a:buNone/>
              <a:tabLst/>
            </a:pPr>
            <a:r>
              <a:rPr kumimoji="0" lang="en-US" sz="2800" b="0" u="none" strike="noStrike" cap="none" spc="0" normalizeH="0" baseline="0" dirty="0">
                <a:ln>
                  <a:noFill/>
                </a:ln>
                <a:solidFill>
                  <a:srgbClr val="00325C"/>
                </a:solidFill>
                <a:effectLst/>
                <a:uFillTx/>
                <a:latin typeface="Nunito Sans" pitchFamily="2" charset="77"/>
                <a:sym typeface="Proxima Nova"/>
              </a:rPr>
              <a:t>Samples arrive at the lab from collection sites</a:t>
            </a:r>
          </a:p>
        </p:txBody>
      </p:sp>
      <p:sp>
        <p:nvSpPr>
          <p:cNvPr id="24" name="TextBox 23">
            <a:extLst>
              <a:ext uri="{FF2B5EF4-FFF2-40B4-BE49-F238E27FC236}">
                <a16:creationId xmlns:a16="http://schemas.microsoft.com/office/drawing/2014/main" id="{E1C56C95-7B58-0041-83E6-2EB9ED840E4A}"/>
              </a:ext>
            </a:extLst>
          </p:cNvPr>
          <p:cNvSpPr txBox="1"/>
          <p:nvPr/>
        </p:nvSpPr>
        <p:spPr>
          <a:xfrm>
            <a:off x="5263008" y="6173209"/>
            <a:ext cx="3370898" cy="1102866"/>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ts val="2600"/>
              </a:lnSpc>
            </a:pPr>
            <a:r>
              <a:rPr lang="en-US" sz="2800" b="0" dirty="0">
                <a:solidFill>
                  <a:srgbClr val="00325C"/>
                </a:solidFill>
                <a:latin typeface="Nunito Sans" pitchFamily="2" charset="77"/>
              </a:rPr>
              <a:t>Samples are heat-deactivated</a:t>
            </a:r>
            <a:br>
              <a:rPr lang="en-US" sz="2800" b="0" dirty="0">
                <a:solidFill>
                  <a:srgbClr val="00325C"/>
                </a:solidFill>
                <a:latin typeface="Nunito Sans" pitchFamily="2" charset="77"/>
              </a:rPr>
            </a:br>
            <a:endParaRPr lang="en-US" sz="2800" b="0" dirty="0">
              <a:solidFill>
                <a:srgbClr val="00325C"/>
              </a:solidFill>
              <a:latin typeface="Nunito Sans" pitchFamily="2" charset="77"/>
            </a:endParaRPr>
          </a:p>
        </p:txBody>
      </p:sp>
      <p:sp>
        <p:nvSpPr>
          <p:cNvPr id="26" name="TextBox 25">
            <a:extLst>
              <a:ext uri="{FF2B5EF4-FFF2-40B4-BE49-F238E27FC236}">
                <a16:creationId xmlns:a16="http://schemas.microsoft.com/office/drawing/2014/main" id="{0209A328-4587-A74A-B10A-807D9009C9FE}"/>
              </a:ext>
            </a:extLst>
          </p:cNvPr>
          <p:cNvSpPr txBox="1"/>
          <p:nvPr/>
        </p:nvSpPr>
        <p:spPr>
          <a:xfrm>
            <a:off x="15440220" y="6173209"/>
            <a:ext cx="3323940" cy="1102866"/>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ts val="2600"/>
              </a:lnSpc>
            </a:pPr>
            <a:r>
              <a:rPr lang="en-US" sz="2800" b="0" dirty="0">
                <a:solidFill>
                  <a:srgbClr val="00325C"/>
                </a:solidFill>
                <a:latin typeface="Nunito Sans" pitchFamily="2" charset="77"/>
              </a:rPr>
              <a:t>Samples are tested for Covid-19 in the PCR test machine</a:t>
            </a:r>
          </a:p>
        </p:txBody>
      </p:sp>
      <p:sp>
        <p:nvSpPr>
          <p:cNvPr id="27" name="TextBox 26">
            <a:extLst>
              <a:ext uri="{FF2B5EF4-FFF2-40B4-BE49-F238E27FC236}">
                <a16:creationId xmlns:a16="http://schemas.microsoft.com/office/drawing/2014/main" id="{37BEDF72-8CD3-D74A-A94B-36308DB10CC3}"/>
              </a:ext>
            </a:extLst>
          </p:cNvPr>
          <p:cNvSpPr txBox="1"/>
          <p:nvPr/>
        </p:nvSpPr>
        <p:spPr>
          <a:xfrm>
            <a:off x="19514853" y="6173209"/>
            <a:ext cx="3182420" cy="1102866"/>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ts val="2600"/>
              </a:lnSpc>
            </a:pPr>
            <a:r>
              <a:rPr lang="en-US" sz="2800" b="0" dirty="0">
                <a:solidFill>
                  <a:srgbClr val="00325C"/>
                </a:solidFill>
                <a:latin typeface="Nunito Sans" pitchFamily="2" charset="77"/>
              </a:rPr>
              <a:t>Results are placed in an encrypted database</a:t>
            </a:r>
          </a:p>
        </p:txBody>
      </p:sp>
      <p:sp>
        <p:nvSpPr>
          <p:cNvPr id="52" name="TextBox 51">
            <a:extLst>
              <a:ext uri="{FF2B5EF4-FFF2-40B4-BE49-F238E27FC236}">
                <a16:creationId xmlns:a16="http://schemas.microsoft.com/office/drawing/2014/main" id="{F036258C-7490-D94E-BE0C-0EEEAF5FFFC0}"/>
              </a:ext>
            </a:extLst>
          </p:cNvPr>
          <p:cNvSpPr txBox="1"/>
          <p:nvPr/>
        </p:nvSpPr>
        <p:spPr>
          <a:xfrm>
            <a:off x="15300337" y="10275588"/>
            <a:ext cx="3754378" cy="436017"/>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ts val="2600"/>
              </a:lnSpc>
            </a:pPr>
            <a:r>
              <a:rPr lang="en-US" sz="2800" dirty="0">
                <a:solidFill>
                  <a:srgbClr val="1A4F9E"/>
                </a:solidFill>
                <a:latin typeface="Nunito Sans" pitchFamily="2" charset="77"/>
              </a:rPr>
              <a:t>96 minutes</a:t>
            </a:r>
          </a:p>
        </p:txBody>
      </p:sp>
      <p:sp>
        <p:nvSpPr>
          <p:cNvPr id="29" name="shield t3 | target, test, tell">
            <a:extLst>
              <a:ext uri="{FF2B5EF4-FFF2-40B4-BE49-F238E27FC236}">
                <a16:creationId xmlns:a16="http://schemas.microsoft.com/office/drawing/2014/main" id="{8DCD4B9C-6E89-6F4B-85B6-DEA3F75C1962}"/>
              </a:ext>
            </a:extLst>
          </p:cNvPr>
          <p:cNvSpPr txBox="1">
            <a:spLocks/>
          </p:cNvSpPr>
          <p:nvPr/>
        </p:nvSpPr>
        <p:spPr>
          <a:xfrm>
            <a:off x="1828800" y="1295400"/>
            <a:ext cx="8689827" cy="4572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chor="ctr">
            <a:normAutofit/>
          </a:bodyPr>
          <a:lstStyle>
            <a:lvl1pPr marL="0" marR="0" indent="0" algn="l" defTabSz="825500" rtl="0" latinLnBrk="0">
              <a:lnSpc>
                <a:spcPct val="100000"/>
              </a:lnSpc>
              <a:spcBef>
                <a:spcPts val="400"/>
              </a:spcBef>
              <a:spcAft>
                <a:spcPts val="0"/>
              </a:spcAft>
              <a:buClrTx/>
              <a:buSzTx/>
              <a:buFontTx/>
              <a:buNone/>
              <a:tabLst/>
              <a:defRPr sz="1800" b="0" i="0" u="none" strike="noStrike" cap="all" spc="180" baseline="0">
                <a:solidFill>
                  <a:srgbClr val="000000"/>
                </a:solidFill>
                <a:uFillTx/>
                <a:latin typeface="+mn-lt"/>
                <a:ea typeface="+mn-ea"/>
                <a:cs typeface="+mn-cs"/>
                <a:sym typeface="Proxima Nova"/>
              </a:defRPr>
            </a:lvl1pPr>
            <a:lvl2pPr marL="1170781" marR="0" indent="-535781"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2pPr>
            <a:lvl3pPr marL="174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3pPr>
            <a:lvl4pPr marL="238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4pPr>
            <a:lvl5pPr marL="301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hangingPunct="1"/>
            <a:r>
              <a:rPr lang="en-US" b="1" dirty="0">
                <a:solidFill>
                  <a:srgbClr val="00325C"/>
                </a:solidFill>
                <a:latin typeface="Nunito Sans" pitchFamily="2" charset="77"/>
              </a:rPr>
              <a:t>shield t3 </a:t>
            </a:r>
            <a:r>
              <a:rPr lang="en-US" dirty="0">
                <a:solidFill>
                  <a:srgbClr val="00325C"/>
                </a:solidFill>
                <a:latin typeface="Nunito Sans" pitchFamily="2" charset="77"/>
              </a:rPr>
              <a:t>| target, test, tell</a:t>
            </a:r>
          </a:p>
        </p:txBody>
      </p:sp>
      <p:cxnSp>
        <p:nvCxnSpPr>
          <p:cNvPr id="32" name="Straight Arrow Connector 31">
            <a:extLst>
              <a:ext uri="{FF2B5EF4-FFF2-40B4-BE49-F238E27FC236}">
                <a16:creationId xmlns:a16="http://schemas.microsoft.com/office/drawing/2014/main" id="{D9F4D798-A264-4049-BD0A-FDC583DB635C}"/>
              </a:ext>
            </a:extLst>
          </p:cNvPr>
          <p:cNvCxnSpPr>
            <a:cxnSpLocks/>
          </p:cNvCxnSpPr>
          <p:nvPr/>
        </p:nvCxnSpPr>
        <p:spPr>
          <a:xfrm>
            <a:off x="22626612" y="9030473"/>
            <a:ext cx="995388" cy="0"/>
          </a:xfrm>
          <a:prstGeom prst="straightConnector1">
            <a:avLst/>
          </a:prstGeom>
          <a:noFill/>
          <a:ln w="34925" cap="flat">
            <a:solidFill>
              <a:srgbClr val="F2563E">
                <a:alpha val="99000"/>
              </a:srgb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24E34F05-2962-1B44-B9CC-7EB5D458286B}"/>
              </a:ext>
            </a:extLst>
          </p:cNvPr>
          <p:cNvCxnSpPr>
            <a:cxnSpLocks/>
          </p:cNvCxnSpPr>
          <p:nvPr/>
        </p:nvCxnSpPr>
        <p:spPr>
          <a:xfrm>
            <a:off x="655612" y="9030473"/>
            <a:ext cx="995388" cy="0"/>
          </a:xfrm>
          <a:prstGeom prst="straightConnector1">
            <a:avLst/>
          </a:prstGeom>
          <a:noFill/>
          <a:ln w="34925" cap="flat">
            <a:solidFill>
              <a:srgbClr val="F2563E">
                <a:alpha val="99000"/>
              </a:srgbClr>
            </a:solidFill>
            <a:prstDash val="solid"/>
            <a:miter lim="400000"/>
            <a:tailEnd type="triangle" w="lg" len="lg"/>
          </a:ln>
          <a:effectLst/>
          <a:sp3d/>
        </p:spPr>
        <p:style>
          <a:lnRef idx="0">
            <a:scrgbClr r="0" g="0" b="0"/>
          </a:lnRef>
          <a:fillRef idx="0">
            <a:scrgbClr r="0" g="0" b="0"/>
          </a:fillRef>
          <a:effectRef idx="0">
            <a:scrgbClr r="0" g="0" b="0"/>
          </a:effectRef>
          <a:fontRef idx="none"/>
        </p:style>
      </p:cxnSp>
      <p:grpSp>
        <p:nvGrpSpPr>
          <p:cNvPr id="7" name="Group 6">
            <a:extLst>
              <a:ext uri="{FF2B5EF4-FFF2-40B4-BE49-F238E27FC236}">
                <a16:creationId xmlns:a16="http://schemas.microsoft.com/office/drawing/2014/main" id="{A206D737-7A37-B44F-B2BD-C6DD3F1DE9BC}"/>
              </a:ext>
            </a:extLst>
          </p:cNvPr>
          <p:cNvGrpSpPr/>
          <p:nvPr/>
        </p:nvGrpSpPr>
        <p:grpSpPr>
          <a:xfrm>
            <a:off x="2549178" y="4850094"/>
            <a:ext cx="822959" cy="827489"/>
            <a:chOff x="2727594" y="4697694"/>
            <a:chExt cx="822959" cy="827489"/>
          </a:xfrm>
        </p:grpSpPr>
        <p:sp>
          <p:nvSpPr>
            <p:cNvPr id="43" name="Oval 42">
              <a:extLst>
                <a:ext uri="{FF2B5EF4-FFF2-40B4-BE49-F238E27FC236}">
                  <a16:creationId xmlns:a16="http://schemas.microsoft.com/office/drawing/2014/main" id="{15150AB0-8CDE-794C-A859-E4A94C75252D}"/>
                </a:ext>
              </a:extLst>
            </p:cNvPr>
            <p:cNvSpPr/>
            <p:nvPr/>
          </p:nvSpPr>
          <p:spPr>
            <a:xfrm>
              <a:off x="2727594" y="4697694"/>
              <a:ext cx="822959" cy="827489"/>
            </a:xfrm>
            <a:prstGeom prst="ellipse">
              <a:avLst/>
            </a:prstGeom>
            <a:solidFill>
              <a:srgbClr val="1A4F9E"/>
            </a:solidFill>
            <a:ln w="57150" cap="flat">
              <a:solidFill>
                <a:schemeClr val="bg1"/>
              </a:solidFill>
              <a:miter lim="400000"/>
            </a:ln>
            <a:effectLst>
              <a:outerShdw blurRad="76200" dist="63500" dir="2700000" algn="tl"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Proxima Nova"/>
              </a:endParaRPr>
            </a:p>
          </p:txBody>
        </p:sp>
        <p:sp>
          <p:nvSpPr>
            <p:cNvPr id="46" name="TextBox 45">
              <a:extLst>
                <a:ext uri="{FF2B5EF4-FFF2-40B4-BE49-F238E27FC236}">
                  <a16:creationId xmlns:a16="http://schemas.microsoft.com/office/drawing/2014/main" id="{D1579C07-9F16-0046-9953-8423ED799591}"/>
                </a:ext>
              </a:extLst>
            </p:cNvPr>
            <p:cNvSpPr txBox="1"/>
            <p:nvPr/>
          </p:nvSpPr>
          <p:spPr>
            <a:xfrm>
              <a:off x="2952215" y="4827189"/>
              <a:ext cx="37991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Nunito Sans ExtraBold" pitchFamily="2" charset="77"/>
                  <a:sym typeface="Proxima Nova"/>
                </a:rPr>
                <a:t>1</a:t>
              </a:r>
            </a:p>
          </p:txBody>
        </p:sp>
      </p:grpSp>
      <p:grpSp>
        <p:nvGrpSpPr>
          <p:cNvPr id="47" name="Group 46">
            <a:extLst>
              <a:ext uri="{FF2B5EF4-FFF2-40B4-BE49-F238E27FC236}">
                <a16:creationId xmlns:a16="http://schemas.microsoft.com/office/drawing/2014/main" id="{403AC9E2-F6AE-BE47-8B8C-2800C22C45F2}"/>
              </a:ext>
            </a:extLst>
          </p:cNvPr>
          <p:cNvGrpSpPr/>
          <p:nvPr/>
        </p:nvGrpSpPr>
        <p:grpSpPr>
          <a:xfrm>
            <a:off x="6536978" y="4850094"/>
            <a:ext cx="822959" cy="827489"/>
            <a:chOff x="2727594" y="4697694"/>
            <a:chExt cx="822959" cy="827489"/>
          </a:xfrm>
        </p:grpSpPr>
        <p:sp>
          <p:nvSpPr>
            <p:cNvPr id="50" name="Oval 49">
              <a:extLst>
                <a:ext uri="{FF2B5EF4-FFF2-40B4-BE49-F238E27FC236}">
                  <a16:creationId xmlns:a16="http://schemas.microsoft.com/office/drawing/2014/main" id="{B3953B02-F3F7-7E4B-9272-23659B9C5A3A}"/>
                </a:ext>
              </a:extLst>
            </p:cNvPr>
            <p:cNvSpPr/>
            <p:nvPr/>
          </p:nvSpPr>
          <p:spPr>
            <a:xfrm>
              <a:off x="2727594" y="4697694"/>
              <a:ext cx="822959" cy="827489"/>
            </a:xfrm>
            <a:prstGeom prst="ellipse">
              <a:avLst/>
            </a:prstGeom>
            <a:solidFill>
              <a:srgbClr val="1A4F9E"/>
            </a:solidFill>
            <a:ln w="57150" cap="flat">
              <a:solidFill>
                <a:schemeClr val="bg1"/>
              </a:solidFill>
              <a:miter lim="400000"/>
            </a:ln>
            <a:effectLst>
              <a:outerShdw blurRad="76200" dist="63500" dir="2700000" algn="tl"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Proxima Nova"/>
              </a:endParaRPr>
            </a:p>
          </p:txBody>
        </p:sp>
        <p:sp>
          <p:nvSpPr>
            <p:cNvPr id="53" name="TextBox 52">
              <a:extLst>
                <a:ext uri="{FF2B5EF4-FFF2-40B4-BE49-F238E27FC236}">
                  <a16:creationId xmlns:a16="http://schemas.microsoft.com/office/drawing/2014/main" id="{86B9D195-FA69-9C4E-8D35-CBB44DEB6603}"/>
                </a:ext>
              </a:extLst>
            </p:cNvPr>
            <p:cNvSpPr txBox="1"/>
            <p:nvPr/>
          </p:nvSpPr>
          <p:spPr>
            <a:xfrm>
              <a:off x="2952215" y="4827189"/>
              <a:ext cx="37991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Nunito Sans ExtraBold" pitchFamily="2" charset="77"/>
                  <a:sym typeface="Proxima Nova"/>
                </a:rPr>
                <a:t>2</a:t>
              </a:r>
            </a:p>
          </p:txBody>
        </p:sp>
      </p:grpSp>
      <p:grpSp>
        <p:nvGrpSpPr>
          <p:cNvPr id="54" name="Group 53">
            <a:extLst>
              <a:ext uri="{FF2B5EF4-FFF2-40B4-BE49-F238E27FC236}">
                <a16:creationId xmlns:a16="http://schemas.microsoft.com/office/drawing/2014/main" id="{E8A7AEC5-AA6D-1E43-9147-1DC4CB791F61}"/>
              </a:ext>
            </a:extLst>
          </p:cNvPr>
          <p:cNvGrpSpPr/>
          <p:nvPr/>
        </p:nvGrpSpPr>
        <p:grpSpPr>
          <a:xfrm>
            <a:off x="11210578" y="4850094"/>
            <a:ext cx="822959" cy="827489"/>
            <a:chOff x="2727594" y="4697694"/>
            <a:chExt cx="822959" cy="827489"/>
          </a:xfrm>
        </p:grpSpPr>
        <p:sp>
          <p:nvSpPr>
            <p:cNvPr id="55" name="Oval 54">
              <a:extLst>
                <a:ext uri="{FF2B5EF4-FFF2-40B4-BE49-F238E27FC236}">
                  <a16:creationId xmlns:a16="http://schemas.microsoft.com/office/drawing/2014/main" id="{2A56AD81-9BE6-ED4A-8965-3B465531A7A2}"/>
                </a:ext>
              </a:extLst>
            </p:cNvPr>
            <p:cNvSpPr/>
            <p:nvPr/>
          </p:nvSpPr>
          <p:spPr>
            <a:xfrm>
              <a:off x="2727594" y="4697694"/>
              <a:ext cx="822959" cy="827489"/>
            </a:xfrm>
            <a:prstGeom prst="ellipse">
              <a:avLst/>
            </a:prstGeom>
            <a:solidFill>
              <a:srgbClr val="1A4F9E"/>
            </a:solidFill>
            <a:ln w="57150" cap="flat">
              <a:solidFill>
                <a:schemeClr val="bg1"/>
              </a:solidFill>
              <a:miter lim="400000"/>
            </a:ln>
            <a:effectLst>
              <a:outerShdw blurRad="76200" dist="63500" dir="2700000" algn="tl"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Proxima Nova"/>
              </a:endParaRPr>
            </a:p>
          </p:txBody>
        </p:sp>
        <p:sp>
          <p:nvSpPr>
            <p:cNvPr id="56" name="TextBox 55">
              <a:extLst>
                <a:ext uri="{FF2B5EF4-FFF2-40B4-BE49-F238E27FC236}">
                  <a16:creationId xmlns:a16="http://schemas.microsoft.com/office/drawing/2014/main" id="{A68BD4D8-0F9A-3248-B636-E8809FA454EF}"/>
                </a:ext>
              </a:extLst>
            </p:cNvPr>
            <p:cNvSpPr txBox="1"/>
            <p:nvPr/>
          </p:nvSpPr>
          <p:spPr>
            <a:xfrm>
              <a:off x="2952215" y="4827189"/>
              <a:ext cx="37991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Nunito Sans ExtraBold" pitchFamily="2" charset="77"/>
                  <a:sym typeface="Proxima Nova"/>
                </a:rPr>
                <a:t>3</a:t>
              </a:r>
            </a:p>
          </p:txBody>
        </p:sp>
      </p:grpSp>
      <p:grpSp>
        <p:nvGrpSpPr>
          <p:cNvPr id="57" name="Group 56">
            <a:extLst>
              <a:ext uri="{FF2B5EF4-FFF2-40B4-BE49-F238E27FC236}">
                <a16:creationId xmlns:a16="http://schemas.microsoft.com/office/drawing/2014/main" id="{B0D440A0-AD36-FE41-B672-6A8C958B9B16}"/>
              </a:ext>
            </a:extLst>
          </p:cNvPr>
          <p:cNvGrpSpPr/>
          <p:nvPr/>
        </p:nvGrpSpPr>
        <p:grpSpPr>
          <a:xfrm>
            <a:off x="16696978" y="4850094"/>
            <a:ext cx="822959" cy="827489"/>
            <a:chOff x="2727594" y="4697694"/>
            <a:chExt cx="822959" cy="827489"/>
          </a:xfrm>
        </p:grpSpPr>
        <p:sp>
          <p:nvSpPr>
            <p:cNvPr id="58" name="Oval 57">
              <a:extLst>
                <a:ext uri="{FF2B5EF4-FFF2-40B4-BE49-F238E27FC236}">
                  <a16:creationId xmlns:a16="http://schemas.microsoft.com/office/drawing/2014/main" id="{0BFC72A5-B7D1-1E48-AB8A-D6E862A55AEE}"/>
                </a:ext>
              </a:extLst>
            </p:cNvPr>
            <p:cNvSpPr/>
            <p:nvPr/>
          </p:nvSpPr>
          <p:spPr>
            <a:xfrm>
              <a:off x="2727594" y="4697694"/>
              <a:ext cx="822959" cy="827489"/>
            </a:xfrm>
            <a:prstGeom prst="ellipse">
              <a:avLst/>
            </a:prstGeom>
            <a:solidFill>
              <a:srgbClr val="1A4F9E"/>
            </a:solidFill>
            <a:ln w="57150" cap="flat">
              <a:solidFill>
                <a:schemeClr val="bg1"/>
              </a:solidFill>
              <a:miter lim="400000"/>
            </a:ln>
            <a:effectLst>
              <a:outerShdw blurRad="76200" dist="63500" dir="2700000" algn="tl"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Proxima Nova"/>
              </a:endParaRPr>
            </a:p>
          </p:txBody>
        </p:sp>
        <p:sp>
          <p:nvSpPr>
            <p:cNvPr id="59" name="TextBox 58">
              <a:extLst>
                <a:ext uri="{FF2B5EF4-FFF2-40B4-BE49-F238E27FC236}">
                  <a16:creationId xmlns:a16="http://schemas.microsoft.com/office/drawing/2014/main" id="{CCBDABC0-162A-F54D-8E7D-FE698174F360}"/>
                </a:ext>
              </a:extLst>
            </p:cNvPr>
            <p:cNvSpPr txBox="1"/>
            <p:nvPr/>
          </p:nvSpPr>
          <p:spPr>
            <a:xfrm>
              <a:off x="2952215" y="4827189"/>
              <a:ext cx="37991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Nunito Sans ExtraBold" pitchFamily="2" charset="77"/>
                  <a:sym typeface="Proxima Nova"/>
                </a:rPr>
                <a:t>4</a:t>
              </a:r>
            </a:p>
          </p:txBody>
        </p:sp>
      </p:grpSp>
      <p:grpSp>
        <p:nvGrpSpPr>
          <p:cNvPr id="61" name="Group 60">
            <a:extLst>
              <a:ext uri="{FF2B5EF4-FFF2-40B4-BE49-F238E27FC236}">
                <a16:creationId xmlns:a16="http://schemas.microsoft.com/office/drawing/2014/main" id="{C0B558B7-00BF-EA4B-B44D-9E1EE72E2B9E}"/>
              </a:ext>
            </a:extLst>
          </p:cNvPr>
          <p:cNvGrpSpPr/>
          <p:nvPr/>
        </p:nvGrpSpPr>
        <p:grpSpPr>
          <a:xfrm>
            <a:off x="20659378" y="4850094"/>
            <a:ext cx="822959" cy="827489"/>
            <a:chOff x="2727594" y="4697694"/>
            <a:chExt cx="822959" cy="827489"/>
          </a:xfrm>
        </p:grpSpPr>
        <p:sp>
          <p:nvSpPr>
            <p:cNvPr id="62" name="Oval 61">
              <a:extLst>
                <a:ext uri="{FF2B5EF4-FFF2-40B4-BE49-F238E27FC236}">
                  <a16:creationId xmlns:a16="http://schemas.microsoft.com/office/drawing/2014/main" id="{45512DD2-7AE3-104C-93F3-500FBD034A54}"/>
                </a:ext>
              </a:extLst>
            </p:cNvPr>
            <p:cNvSpPr/>
            <p:nvPr/>
          </p:nvSpPr>
          <p:spPr>
            <a:xfrm>
              <a:off x="2727594" y="4697694"/>
              <a:ext cx="822959" cy="827489"/>
            </a:xfrm>
            <a:prstGeom prst="ellipse">
              <a:avLst/>
            </a:prstGeom>
            <a:solidFill>
              <a:srgbClr val="1A4F9E"/>
            </a:solidFill>
            <a:ln w="57150" cap="flat">
              <a:solidFill>
                <a:schemeClr val="bg1"/>
              </a:solidFill>
              <a:miter lim="400000"/>
            </a:ln>
            <a:effectLst>
              <a:outerShdw blurRad="76200" dist="63500" dir="2700000" algn="tl"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Proxima Nova"/>
              </a:endParaRPr>
            </a:p>
          </p:txBody>
        </p:sp>
        <p:sp>
          <p:nvSpPr>
            <p:cNvPr id="63" name="TextBox 62">
              <a:extLst>
                <a:ext uri="{FF2B5EF4-FFF2-40B4-BE49-F238E27FC236}">
                  <a16:creationId xmlns:a16="http://schemas.microsoft.com/office/drawing/2014/main" id="{BBB20B9E-1C3D-2B47-BC98-9AE4DE018AA6}"/>
                </a:ext>
              </a:extLst>
            </p:cNvPr>
            <p:cNvSpPr txBox="1"/>
            <p:nvPr/>
          </p:nvSpPr>
          <p:spPr>
            <a:xfrm>
              <a:off x="2952215" y="4827189"/>
              <a:ext cx="37991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Nunito Sans ExtraBold" pitchFamily="2" charset="77"/>
                  <a:sym typeface="Proxima Nova"/>
                </a:rPr>
                <a:t>5</a:t>
              </a:r>
            </a:p>
          </p:txBody>
        </p:sp>
      </p:grpSp>
      <p:sp>
        <p:nvSpPr>
          <p:cNvPr id="31" name="TextBox 30">
            <a:extLst>
              <a:ext uri="{FF2B5EF4-FFF2-40B4-BE49-F238E27FC236}">
                <a16:creationId xmlns:a16="http://schemas.microsoft.com/office/drawing/2014/main" id="{D98F1B10-5840-E44D-86F3-2C60F118560A}"/>
              </a:ext>
            </a:extLst>
          </p:cNvPr>
          <p:cNvSpPr txBox="1"/>
          <p:nvPr/>
        </p:nvSpPr>
        <p:spPr>
          <a:xfrm>
            <a:off x="9819071" y="5978986"/>
            <a:ext cx="3696903" cy="1102866"/>
          </a:xfrm>
          <a:prstGeom prst="rect">
            <a:avLst/>
          </a:prstGeom>
          <a:solidFill>
            <a:schemeClr val="bg1"/>
          </a:solidFill>
          <a:ln w="12700" cap="flat">
            <a:noFill/>
            <a:miter lim="400000"/>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ts val="2600"/>
              </a:lnSpc>
            </a:pPr>
            <a:r>
              <a:rPr lang="en-US" sz="2800" b="0" dirty="0">
                <a:solidFill>
                  <a:srgbClr val="00325C"/>
                </a:solidFill>
                <a:latin typeface="Nunito Sans" pitchFamily="2" charset="77"/>
              </a:rPr>
              <a:t>Samples go through several steps in preparation for testing</a:t>
            </a:r>
          </a:p>
        </p:txBody>
      </p:sp>
    </p:spTree>
    <p:extLst>
      <p:ext uri="{BB962C8B-B14F-4D97-AF65-F5344CB8AC3E}">
        <p14:creationId xmlns:p14="http://schemas.microsoft.com/office/powerpoint/2010/main" val="20182005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An unprecedented pandemic requires an extraordinary response"/>
          <p:cNvSpPr txBox="1">
            <a:spLocks noGrp="1"/>
          </p:cNvSpPr>
          <p:nvPr>
            <p:ph type="title"/>
          </p:nvPr>
        </p:nvSpPr>
        <p:spPr>
          <a:xfrm>
            <a:off x="2695369" y="4414715"/>
            <a:ext cx="19004904" cy="5486401"/>
          </a:xfrm>
          <a:prstGeom prst="rect">
            <a:avLst/>
          </a:prstGeom>
        </p:spPr>
        <p:txBody>
          <a:bodyPr anchor="ctr">
            <a:normAutofit/>
          </a:bodyPr>
          <a:lstStyle/>
          <a:p>
            <a:pPr algn="ctr" defTabSz="462280">
              <a:defRPr sz="10416" spc="-416"/>
            </a:pPr>
            <a:r>
              <a:rPr lang="en-US" sz="9600">
                <a:latin typeface="Nunito Sans ExtraBold" pitchFamily="2" charset="77"/>
              </a:rPr>
              <a:t>the UIUC program</a:t>
            </a:r>
            <a:br>
              <a:rPr lang="en-US" sz="9600">
                <a:latin typeface="Nunito Sans ExtraBold" pitchFamily="2" charset="77"/>
              </a:rPr>
            </a:br>
            <a:r>
              <a:rPr lang="en-US" sz="9600">
                <a:solidFill>
                  <a:schemeClr val="accent1"/>
                </a:solidFill>
                <a:latin typeface="Nunito Sans ExtraBold" pitchFamily="2" charset="77"/>
              </a:rPr>
              <a:t>shield university</a:t>
            </a:r>
            <a:endParaRPr sz="9600">
              <a:solidFill>
                <a:schemeClr val="accent1"/>
              </a:solidFill>
              <a:latin typeface="Nunito Sans ExtraBold" pitchFamily="2" charset="77"/>
            </a:endParaRPr>
          </a:p>
        </p:txBody>
      </p:sp>
      <p:sp>
        <p:nvSpPr>
          <p:cNvPr id="847" name="shield t3 | target, test, tell"/>
          <p:cNvSpPr txBox="1">
            <a:spLocks noGrp="1"/>
          </p:cNvSpPr>
          <p:nvPr>
            <p:ph type="body" idx="21"/>
          </p:nvPr>
        </p:nvSpPr>
        <p:spPr>
          <a:prstGeom prst="rect">
            <a:avLst/>
          </a:prstGeom>
        </p:spPr>
        <p:txBody>
          <a:bodyPr/>
          <a:lstStyle/>
          <a:p>
            <a:r>
              <a:rPr b="1">
                <a:latin typeface="Nunito Sans" pitchFamily="2" charset="77"/>
              </a:rPr>
              <a:t>shield</a:t>
            </a:r>
            <a:r>
              <a:rPr lang="en-US" b="1">
                <a:latin typeface="Nunito Sans" pitchFamily="2" charset="77"/>
              </a:rPr>
              <a:t> </a:t>
            </a:r>
            <a:r>
              <a:rPr>
                <a:latin typeface="Nunito Sans" pitchFamily="2" charset="77"/>
              </a:rPr>
              <a:t>| target, test, tell</a:t>
            </a:r>
          </a:p>
        </p:txBody>
      </p:sp>
      <p:sp>
        <p:nvSpPr>
          <p:cNvPr id="848"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latin typeface="Nunito Sans" pitchFamily="2" charset="77"/>
              </a:rPr>
              <a:t>5</a:t>
            </a:fld>
            <a:endParaRPr>
              <a:latin typeface="Nunito Sans" pitchFamily="2" charset="77"/>
            </a:endParaRPr>
          </a:p>
        </p:txBody>
      </p:sp>
    </p:spTree>
    <p:extLst>
      <p:ext uri="{BB962C8B-B14F-4D97-AF65-F5344CB8AC3E}">
        <p14:creationId xmlns:p14="http://schemas.microsoft.com/office/powerpoint/2010/main" val="1998462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2" name="Our system works with your community"/>
          <p:cNvSpPr txBox="1">
            <a:spLocks noGrp="1"/>
          </p:cNvSpPr>
          <p:nvPr>
            <p:ph type="title"/>
          </p:nvPr>
        </p:nvSpPr>
        <p:spPr>
          <a:xfrm>
            <a:off x="1828801" y="1986455"/>
            <a:ext cx="9774620" cy="3150123"/>
          </a:xfrm>
          <a:prstGeom prst="rect">
            <a:avLst/>
          </a:prstGeom>
        </p:spPr>
        <p:txBody>
          <a:bodyPr>
            <a:normAutofit/>
          </a:bodyPr>
          <a:lstStyle>
            <a:lvl1pPr defTabSz="759459">
              <a:defRPr sz="5152"/>
            </a:lvl1pPr>
          </a:lstStyle>
          <a:p>
            <a:r>
              <a:rPr lang="en-US" sz="5400">
                <a:solidFill>
                  <a:srgbClr val="00325C"/>
                </a:solidFill>
                <a:latin typeface="Nunito Sans ExtraBold" pitchFamily="2" charset="77"/>
              </a:rPr>
              <a:t>With shield in place, </a:t>
            </a:r>
            <a:r>
              <a:rPr lang="en-US" sz="5400" err="1">
                <a:solidFill>
                  <a:srgbClr val="00325C"/>
                </a:solidFill>
                <a:latin typeface="Nunito Sans ExtraBold" pitchFamily="2" charset="77"/>
              </a:rPr>
              <a:t>uiuc</a:t>
            </a:r>
            <a:r>
              <a:rPr lang="en-US" sz="5400">
                <a:solidFill>
                  <a:srgbClr val="00325C"/>
                </a:solidFill>
                <a:latin typeface="Nunito Sans ExtraBold" pitchFamily="2" charset="77"/>
              </a:rPr>
              <a:t> is the safest place in the state and probably in the country</a:t>
            </a: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6</a:t>
            </a:fld>
            <a:endParaRPr>
              <a:solidFill>
                <a:srgbClr val="00325C"/>
              </a:solidFill>
              <a:latin typeface="Nunito Sans" pitchFamily="2" charset="77"/>
            </a:endParaRPr>
          </a:p>
        </p:txBody>
      </p:sp>
      <p:sp>
        <p:nvSpPr>
          <p:cNvPr id="924" name="We bring the equipment and staff for the lab to provide up to 10,000 tests a day. You do the scheduling and get the samples to us, and we can do the rest."/>
          <p:cNvSpPr txBox="1">
            <a:spLocks noGrp="1"/>
          </p:cNvSpPr>
          <p:nvPr>
            <p:ph type="body" sz="quarter" idx="1"/>
          </p:nvPr>
        </p:nvSpPr>
        <p:spPr>
          <a:xfrm>
            <a:off x="1213946" y="4474427"/>
            <a:ext cx="10820399" cy="7284022"/>
          </a:xfrm>
          <a:prstGeom prst="rect">
            <a:avLst/>
          </a:prstGeom>
        </p:spPr>
        <p:txBody>
          <a:bodyPr>
            <a:noAutofit/>
          </a:bodyPr>
          <a:lstStyle/>
          <a:p>
            <a:r>
              <a:rPr lang="en-US" sz="3600">
                <a:solidFill>
                  <a:schemeClr val="tx1"/>
                </a:solidFill>
                <a:latin typeface="Noto Sans Mongolian" panose="020B0502040504020204" pitchFamily="34" charset="0"/>
                <a:cs typeface="Noto Sans Mongolian" panose="020B0502040504020204" pitchFamily="34" charset="0"/>
              </a:rPr>
              <a:t>Repeated testing of population reduces transmission</a:t>
            </a:r>
          </a:p>
          <a:p>
            <a:pPr marL="457200" indent="-457200" hangingPunct="1">
              <a:buFont typeface="Arial" panose="020B0604020202020204" pitchFamily="34" charset="0"/>
              <a:buChar char="•"/>
            </a:pPr>
            <a:r>
              <a:rPr lang="en-US" sz="3600">
                <a:solidFill>
                  <a:schemeClr val="tx1"/>
                </a:solidFill>
                <a:latin typeface="Noto Sans Mongolian" panose="020B0502040504020204" pitchFamily="34" charset="0"/>
                <a:cs typeface="Noto Sans Mongolian" panose="020B0502040504020204" pitchFamily="34" charset="0"/>
              </a:rPr>
              <a:t>Modeling &amp; our experience shows that frequent screening every 2-3 days of entire population will control outbreaks</a:t>
            </a:r>
          </a:p>
          <a:p>
            <a:pPr marL="457200" indent="-457200" hangingPunct="1">
              <a:buFont typeface="Arial" panose="020B0604020202020204" pitchFamily="34" charset="0"/>
              <a:buChar char="•"/>
            </a:pPr>
            <a:r>
              <a:rPr lang="en-US" sz="3600">
                <a:solidFill>
                  <a:schemeClr val="tx1"/>
                </a:solidFill>
                <a:latin typeface="Noto Sans Mongolian" panose="020B0502040504020204" pitchFamily="34" charset="0"/>
                <a:cs typeface="Noto Sans Mongolian" panose="020B0502040504020204" pitchFamily="34" charset="0"/>
              </a:rPr>
              <a:t>Success relies on commitment to frequent screening, and multi-layered behavioral interventions such as universal masking</a:t>
            </a:r>
          </a:p>
          <a:p>
            <a:pPr marL="457200" indent="-457200" hangingPunct="1">
              <a:buFont typeface="Arial" panose="020B0604020202020204" pitchFamily="34" charset="0"/>
              <a:buChar char="•"/>
            </a:pPr>
            <a:r>
              <a:rPr lang="en-US" sz="3600">
                <a:solidFill>
                  <a:schemeClr val="tx1"/>
                </a:solidFill>
                <a:latin typeface="Noto Sans Mongolian" panose="020B0502040504020204" pitchFamily="34" charset="0"/>
                <a:cs typeface="Noto Sans Mongolian" panose="020B0502040504020204" pitchFamily="34" charset="0"/>
              </a:rPr>
              <a:t>Region 6 positivity much higher than our surrounding county</a:t>
            </a:r>
          </a:p>
          <a:p>
            <a:pPr marL="457200" indent="-457200" hangingPunct="1">
              <a:buFont typeface="Arial" panose="020B0604020202020204" pitchFamily="34" charset="0"/>
              <a:buChar char="•"/>
            </a:pPr>
            <a:r>
              <a:rPr lang="en-US" sz="3600">
                <a:solidFill>
                  <a:schemeClr val="tx1"/>
                </a:solidFill>
                <a:latin typeface="Noto Sans Mongolian" panose="020B0502040504020204" pitchFamily="34" charset="0"/>
                <a:cs typeface="Noto Sans Mongolian" panose="020B0502040504020204" pitchFamily="34" charset="0"/>
              </a:rPr>
              <a:t>Declining positivity rates in state still 25 times greater than at UIUC</a:t>
            </a:r>
          </a:p>
          <a:p>
            <a:endParaRPr lang="en-US" sz="3600">
              <a:solidFill>
                <a:schemeClr val="tx1"/>
              </a:solidFill>
              <a:latin typeface="Noto Sans Mongolian" panose="020B0502040504020204" pitchFamily="34" charset="0"/>
              <a:cs typeface="Noto Sans Mongolian" panose="020B0502040504020204" pitchFamily="34" charset="0"/>
            </a:endParaRPr>
          </a:p>
          <a:p>
            <a:endParaRPr sz="3600">
              <a:solidFill>
                <a:schemeClr val="tx1"/>
              </a:solidFill>
              <a:latin typeface="Noto Sans Mongolian" panose="020B0502040504020204" pitchFamily="34" charset="0"/>
              <a:cs typeface="Noto Sans Mongolian" panose="020B0502040504020204" pitchFamily="34" charset="0"/>
            </a:endParaRPr>
          </a:p>
        </p:txBody>
      </p:sp>
      <p:sp>
        <p:nvSpPr>
          <p:cNvPr id="925" name="shield t3 | target, test, tell"/>
          <p:cNvSpPr txBox="1">
            <a:spLocks noGrp="1"/>
          </p:cNvSpPr>
          <p:nvPr>
            <p:ph type="body" idx="21"/>
          </p:nvPr>
        </p:nvSpPr>
        <p:spPr>
          <a:prstGeom prst="rect">
            <a:avLst/>
          </a:prstGeom>
        </p:spPr>
        <p:txBody>
          <a:bodyPr/>
          <a:lstStyle/>
          <a:p>
            <a:r>
              <a:rPr b="1">
                <a:solidFill>
                  <a:srgbClr val="00325C"/>
                </a:solidFill>
                <a:latin typeface="Nunito Sans" pitchFamily="2" charset="77"/>
              </a:rPr>
              <a:t>shield </a:t>
            </a:r>
            <a:r>
              <a:rPr>
                <a:solidFill>
                  <a:srgbClr val="00325C"/>
                </a:solidFill>
                <a:latin typeface="Nunito Sans" pitchFamily="2" charset="77"/>
              </a:rPr>
              <a:t>| target, test, tell</a:t>
            </a: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pic>
        <p:nvPicPr>
          <p:cNvPr id="3" name="Picture 2" descr="Diagram&#10;&#10;Description automatically generated">
            <a:extLst>
              <a:ext uri="{FF2B5EF4-FFF2-40B4-BE49-F238E27FC236}">
                <a16:creationId xmlns:a16="http://schemas.microsoft.com/office/drawing/2014/main" id="{377DEECE-08D5-E746-A4E5-8CD00B32DA1F}"/>
              </a:ext>
            </a:extLst>
          </p:cNvPr>
          <p:cNvPicPr>
            <a:picLocks noChangeAspect="1"/>
          </p:cNvPicPr>
          <p:nvPr/>
        </p:nvPicPr>
        <p:blipFill rotWithShape="1">
          <a:blip r:embed="rId3">
            <a:extLst>
              <a:ext uri="{28A0092B-C50C-407E-A947-70E740481C1C}">
                <a14:useLocalDpi xmlns:a14="http://schemas.microsoft.com/office/drawing/2010/main" val="0"/>
              </a:ext>
            </a:extLst>
          </a:blip>
          <a:srcRect l="61004" t="26631" r="2676" b="34134"/>
          <a:stretch/>
        </p:blipFill>
        <p:spPr>
          <a:xfrm>
            <a:off x="12041081" y="2290396"/>
            <a:ext cx="12215919" cy="9892367"/>
          </a:xfrm>
          <a:prstGeom prst="rect">
            <a:avLst/>
          </a:prstGeom>
        </p:spPr>
      </p:pic>
    </p:spTree>
    <p:extLst>
      <p:ext uri="{BB962C8B-B14F-4D97-AF65-F5344CB8AC3E}">
        <p14:creationId xmlns:p14="http://schemas.microsoft.com/office/powerpoint/2010/main" val="26277767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5" name="shield t3 | target, test, tell"/>
          <p:cNvSpPr txBox="1">
            <a:spLocks noGrp="1"/>
          </p:cNvSpPr>
          <p:nvPr>
            <p:ph type="body" sz="quarter" idx="21"/>
          </p:nvPr>
        </p:nvSpPr>
        <p:spPr>
          <a:prstGeom prst="rect">
            <a:avLst/>
          </a:prstGeom>
        </p:spPr>
        <p:txBody>
          <a:bodyPr/>
          <a:lstStyle/>
          <a:p>
            <a:r>
              <a:rPr b="1">
                <a:solidFill>
                  <a:srgbClr val="00325C"/>
                </a:solidFill>
                <a:latin typeface="Nunito Sans" pitchFamily="2" charset="77"/>
              </a:rPr>
              <a:t>shield </a:t>
            </a:r>
            <a:r>
              <a:rPr>
                <a:solidFill>
                  <a:srgbClr val="00325C"/>
                </a:solidFill>
                <a:latin typeface="Nunito Sans" pitchFamily="2" charset="77"/>
              </a:rPr>
              <a:t>| target, test, tell</a:t>
            </a:r>
          </a:p>
        </p:txBody>
      </p:sp>
      <p:sp>
        <p:nvSpPr>
          <p:cNvPr id="922" name="Our system works with your community"/>
          <p:cNvSpPr txBox="1">
            <a:spLocks noGrp="1"/>
          </p:cNvSpPr>
          <p:nvPr>
            <p:ph type="title"/>
          </p:nvPr>
        </p:nvSpPr>
        <p:spPr>
          <a:xfrm>
            <a:off x="1828800" y="2389163"/>
            <a:ext cx="10146890" cy="2747415"/>
          </a:xfrm>
          <a:prstGeom prst="rect">
            <a:avLst/>
          </a:prstGeom>
        </p:spPr>
        <p:txBody>
          <a:bodyPr>
            <a:normAutofit/>
          </a:bodyPr>
          <a:lstStyle>
            <a:lvl1pPr defTabSz="759459">
              <a:defRPr sz="5152"/>
            </a:lvl1pPr>
          </a:lstStyle>
          <a:p>
            <a:r>
              <a:rPr lang="en-US" sz="5400">
                <a:solidFill>
                  <a:srgbClr val="00325C"/>
                </a:solidFill>
                <a:latin typeface="Nunito Sans ExtraBold" pitchFamily="2" charset="77"/>
              </a:rPr>
              <a:t>The most effective mitigation strategies include large scale testing and more</a:t>
            </a: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00325C"/>
                </a:solidFill>
                <a:latin typeface="Nunito Sans" pitchFamily="2" charset="77"/>
              </a:rPr>
              <a:t>7</a:t>
            </a:fld>
            <a:endParaRPr>
              <a:solidFill>
                <a:srgbClr val="00325C"/>
              </a:solidFill>
              <a:latin typeface="Nunito Sans" pitchFamily="2" charset="77"/>
            </a:endParaRPr>
          </a:p>
        </p:txBody>
      </p:sp>
      <p:sp>
        <p:nvSpPr>
          <p:cNvPr id="924" name="We bring the equipment and staff for the lab to provide up to 10,000 tests a day. You do the scheduling and get the samples to us, and we can do the rest."/>
          <p:cNvSpPr txBox="1">
            <a:spLocks noGrp="1"/>
          </p:cNvSpPr>
          <p:nvPr>
            <p:ph type="body" sz="quarter" idx="1"/>
          </p:nvPr>
        </p:nvSpPr>
        <p:spPr>
          <a:xfrm>
            <a:off x="1993178" y="4975296"/>
            <a:ext cx="7914561" cy="7284022"/>
          </a:xfrm>
          <a:prstGeom prst="rect">
            <a:avLst/>
          </a:prstGeom>
        </p:spPr>
        <p:txBody>
          <a:bodyPr>
            <a:normAutofit/>
          </a:bodyPr>
          <a:lstStyle/>
          <a:p>
            <a:r>
              <a:rPr lang="en-US" sz="4000">
                <a:solidFill>
                  <a:schemeClr val="tx1"/>
                </a:solidFill>
                <a:latin typeface="Nunito Sans Light" pitchFamily="2" charset="77"/>
              </a:rPr>
              <a:t>Evidence has shown that a multitude of strategies can work to control outbreaks</a:t>
            </a:r>
          </a:p>
          <a:p>
            <a:r>
              <a:rPr lang="en-US" sz="4000">
                <a:solidFill>
                  <a:schemeClr val="tx1"/>
                </a:solidFill>
                <a:latin typeface="Nunito Sans Light" pitchFamily="2" charset="77"/>
              </a:rPr>
              <a:t>Testing everyone twice a week is one of the most effective strategies</a:t>
            </a:r>
          </a:p>
          <a:p>
            <a:r>
              <a:rPr lang="en-US" sz="4000">
                <a:solidFill>
                  <a:schemeClr val="tx1"/>
                </a:solidFill>
                <a:latin typeface="Nunito Sans Light" pitchFamily="2" charset="77"/>
              </a:rPr>
              <a:t>Testing alone is not enough  </a:t>
            </a:r>
          </a:p>
          <a:p>
            <a:r>
              <a:rPr lang="en-US" sz="4000">
                <a:solidFill>
                  <a:schemeClr val="tx1"/>
                </a:solidFill>
                <a:latin typeface="Nunito Sans Light" pitchFamily="2" charset="77"/>
              </a:rPr>
              <a:t>It takes a multi-faceted approach</a:t>
            </a:r>
          </a:p>
          <a:p>
            <a:endParaRPr sz="4000">
              <a:solidFill>
                <a:schemeClr val="tx1"/>
              </a:solidFill>
              <a:latin typeface="Nunito Sans Light"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grpSp>
        <p:nvGrpSpPr>
          <p:cNvPr id="2" name="Group 1">
            <a:extLst>
              <a:ext uri="{FF2B5EF4-FFF2-40B4-BE49-F238E27FC236}">
                <a16:creationId xmlns:a16="http://schemas.microsoft.com/office/drawing/2014/main" id="{AC0049E9-C06C-5E47-9B7F-E3260CE418F4}"/>
              </a:ext>
            </a:extLst>
          </p:cNvPr>
          <p:cNvGrpSpPr/>
          <p:nvPr/>
        </p:nvGrpSpPr>
        <p:grpSpPr>
          <a:xfrm>
            <a:off x="10138766" y="3922228"/>
            <a:ext cx="14074905" cy="8856960"/>
            <a:chOff x="9851895" y="3563640"/>
            <a:chExt cx="14074905" cy="8856960"/>
          </a:xfrm>
        </p:grpSpPr>
        <p:pic>
          <p:nvPicPr>
            <p:cNvPr id="3" name="Picture 2" descr="Diagram, schematic&#10;&#10;Description automatically generated">
              <a:extLst>
                <a:ext uri="{FF2B5EF4-FFF2-40B4-BE49-F238E27FC236}">
                  <a16:creationId xmlns:a16="http://schemas.microsoft.com/office/drawing/2014/main" id="{C7FFA333-C76A-1543-B637-28C85C3F16FD}"/>
                </a:ext>
              </a:extLst>
            </p:cNvPr>
            <p:cNvPicPr>
              <a:picLocks noChangeAspect="1"/>
            </p:cNvPicPr>
            <p:nvPr/>
          </p:nvPicPr>
          <p:blipFill rotWithShape="1">
            <a:blip r:embed="rId2">
              <a:extLst>
                <a:ext uri="{28A0092B-C50C-407E-A947-70E740481C1C}">
                  <a14:useLocalDpi xmlns:a14="http://schemas.microsoft.com/office/drawing/2010/main" val="0"/>
                </a:ext>
              </a:extLst>
            </a:blip>
            <a:srcRect l="40487" t="54237" r="33822" b="24705"/>
            <a:stretch/>
          </p:blipFill>
          <p:spPr>
            <a:xfrm>
              <a:off x="13173480" y="4704263"/>
              <a:ext cx="10753320" cy="6607187"/>
            </a:xfrm>
            <a:prstGeom prst="rect">
              <a:avLst/>
            </a:prstGeom>
          </p:spPr>
        </p:pic>
        <p:sp>
          <p:nvSpPr>
            <p:cNvPr id="9" name="We bring the equipment and staff for the lab to provide up to 10,000 tests a day. You do the scheduling and get the samples to us, and we can do the rest.">
              <a:extLst>
                <a:ext uri="{FF2B5EF4-FFF2-40B4-BE49-F238E27FC236}">
                  <a16:creationId xmlns:a16="http://schemas.microsoft.com/office/drawing/2014/main" id="{1A848C2D-F01B-D340-AB1D-C3848552A746}"/>
                </a:ext>
              </a:extLst>
            </p:cNvPr>
            <p:cNvSpPr txBox="1">
              <a:spLocks/>
            </p:cNvSpPr>
            <p:nvPr/>
          </p:nvSpPr>
          <p:spPr>
            <a:xfrm>
              <a:off x="13635318" y="3563640"/>
              <a:ext cx="9789458" cy="103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ctr" hangingPunct="1">
                <a:lnSpc>
                  <a:spcPts val="3240"/>
                </a:lnSpc>
              </a:pPr>
              <a:r>
                <a:rPr lang="en-US" sz="3200" b="1">
                  <a:solidFill>
                    <a:srgbClr val="00325C"/>
                  </a:solidFill>
                  <a:latin typeface="Nunito Sans" pitchFamily="2" charset="77"/>
                </a:rPr>
                <a:t>Transmissivity of Covid-19 as a Function of Different Mitigation Strategies</a:t>
              </a:r>
            </a:p>
          </p:txBody>
        </p:sp>
        <p:sp>
          <p:nvSpPr>
            <p:cNvPr id="10" name="We bring the equipment and staff for the lab to provide up to 10,000 tests a day. You do the scheduling and get the samples to us, and we can do the rest.">
              <a:extLst>
                <a:ext uri="{FF2B5EF4-FFF2-40B4-BE49-F238E27FC236}">
                  <a16:creationId xmlns:a16="http://schemas.microsoft.com/office/drawing/2014/main" id="{4F09D115-53EE-8E4B-989C-3215B314B815}"/>
                </a:ext>
              </a:extLst>
            </p:cNvPr>
            <p:cNvSpPr txBox="1">
              <a:spLocks/>
            </p:cNvSpPr>
            <p:nvPr/>
          </p:nvSpPr>
          <p:spPr>
            <a:xfrm>
              <a:off x="13635318" y="11380861"/>
              <a:ext cx="9789458" cy="103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ctr" hangingPunct="1">
                <a:lnSpc>
                  <a:spcPts val="3240"/>
                </a:lnSpc>
              </a:pPr>
              <a:r>
                <a:rPr lang="en-US" sz="3200" b="1">
                  <a:solidFill>
                    <a:srgbClr val="00325C"/>
                  </a:solidFill>
                  <a:latin typeface="Nunito Sans" pitchFamily="2" charset="77"/>
                </a:rPr>
                <a:t>R</a:t>
              </a:r>
              <a:r>
                <a:rPr lang="en-US" sz="3200" b="1" baseline="-25000">
                  <a:solidFill>
                    <a:srgbClr val="00325C"/>
                  </a:solidFill>
                  <a:latin typeface="Nunito Sans" pitchFamily="2" charset="77"/>
                </a:rPr>
                <a:t>o</a:t>
              </a:r>
              <a:r>
                <a:rPr lang="en-US" sz="3200" b="1">
                  <a:solidFill>
                    <a:srgbClr val="00325C"/>
                  </a:solidFill>
                  <a:latin typeface="Nunito Sans" pitchFamily="2" charset="77"/>
                </a:rPr>
                <a:t> — Transmissivity</a:t>
              </a:r>
            </a:p>
          </p:txBody>
        </p:sp>
        <p:sp>
          <p:nvSpPr>
            <p:cNvPr id="11" name="We bring the equipment and staff for the lab to provide up to 10,000 tests a day. You do the scheduling and get the samples to us, and we can do the rest.">
              <a:extLst>
                <a:ext uri="{FF2B5EF4-FFF2-40B4-BE49-F238E27FC236}">
                  <a16:creationId xmlns:a16="http://schemas.microsoft.com/office/drawing/2014/main" id="{4ABC3CDD-8390-2A45-B149-FB7A3A207731}"/>
                </a:ext>
              </a:extLst>
            </p:cNvPr>
            <p:cNvSpPr txBox="1">
              <a:spLocks/>
            </p:cNvSpPr>
            <p:nvPr/>
          </p:nvSpPr>
          <p:spPr>
            <a:xfrm>
              <a:off x="9851895" y="5136578"/>
              <a:ext cx="3424518" cy="618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r" hangingPunct="1">
                <a:lnSpc>
                  <a:spcPts val="3240"/>
                </a:lnSpc>
              </a:pPr>
              <a:r>
                <a:rPr lang="en-US" sz="2400" b="1">
                  <a:solidFill>
                    <a:srgbClr val="00325C"/>
                  </a:solidFill>
                  <a:latin typeface="Nunito Sans" pitchFamily="2" charset="77"/>
                </a:rPr>
                <a:t>No mitigation</a:t>
              </a:r>
            </a:p>
          </p:txBody>
        </p:sp>
        <p:sp>
          <p:nvSpPr>
            <p:cNvPr id="13" name="We bring the equipment and staff for the lab to provide up to 10,000 tests a day. You do the scheduling and get the samples to us, and we can do the rest.">
              <a:extLst>
                <a:ext uri="{FF2B5EF4-FFF2-40B4-BE49-F238E27FC236}">
                  <a16:creationId xmlns:a16="http://schemas.microsoft.com/office/drawing/2014/main" id="{3B652FC7-CBA2-3049-AC11-577DB72413ED}"/>
                </a:ext>
              </a:extLst>
            </p:cNvPr>
            <p:cNvSpPr txBox="1">
              <a:spLocks/>
            </p:cNvSpPr>
            <p:nvPr/>
          </p:nvSpPr>
          <p:spPr>
            <a:xfrm>
              <a:off x="9851895" y="6230272"/>
              <a:ext cx="3424518" cy="618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r" hangingPunct="1">
                <a:lnSpc>
                  <a:spcPts val="3240"/>
                </a:lnSpc>
              </a:pPr>
              <a:r>
                <a:rPr lang="en-US" sz="2400" b="1">
                  <a:solidFill>
                    <a:srgbClr val="00325C"/>
                  </a:solidFill>
                  <a:latin typeface="Nunito Sans" pitchFamily="2" charset="77"/>
                </a:rPr>
                <a:t>Mask</a:t>
              </a:r>
            </a:p>
          </p:txBody>
        </p:sp>
        <p:sp>
          <p:nvSpPr>
            <p:cNvPr id="14" name="We bring the equipment and staff for the lab to provide up to 10,000 tests a day. You do the scheduling and get the samples to us, and we can do the rest.">
              <a:extLst>
                <a:ext uri="{FF2B5EF4-FFF2-40B4-BE49-F238E27FC236}">
                  <a16:creationId xmlns:a16="http://schemas.microsoft.com/office/drawing/2014/main" id="{6C3F3582-DFF3-B049-9964-2D3D11F5F26A}"/>
                </a:ext>
              </a:extLst>
            </p:cNvPr>
            <p:cNvSpPr txBox="1">
              <a:spLocks/>
            </p:cNvSpPr>
            <p:nvPr/>
          </p:nvSpPr>
          <p:spPr>
            <a:xfrm>
              <a:off x="9851895" y="7323967"/>
              <a:ext cx="3424518" cy="618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r" hangingPunct="1">
                <a:lnSpc>
                  <a:spcPts val="3240"/>
                </a:lnSpc>
              </a:pPr>
              <a:r>
                <a:rPr lang="en-US" sz="2400" b="1">
                  <a:solidFill>
                    <a:srgbClr val="00325C"/>
                  </a:solidFill>
                  <a:latin typeface="Nunito Sans" pitchFamily="2" charset="77"/>
                </a:rPr>
                <a:t>Two tests / week</a:t>
              </a:r>
            </a:p>
          </p:txBody>
        </p:sp>
        <p:sp>
          <p:nvSpPr>
            <p:cNvPr id="15" name="We bring the equipment and staff for the lab to provide up to 10,000 tests a day. You do the scheduling and get the samples to us, and we can do the rest.">
              <a:extLst>
                <a:ext uri="{FF2B5EF4-FFF2-40B4-BE49-F238E27FC236}">
                  <a16:creationId xmlns:a16="http://schemas.microsoft.com/office/drawing/2014/main" id="{1F073C2C-CC12-8948-B297-57F176EB881A}"/>
                </a:ext>
              </a:extLst>
            </p:cNvPr>
            <p:cNvSpPr txBox="1">
              <a:spLocks/>
            </p:cNvSpPr>
            <p:nvPr/>
          </p:nvSpPr>
          <p:spPr>
            <a:xfrm>
              <a:off x="9851895" y="8435590"/>
              <a:ext cx="3424518" cy="618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r" hangingPunct="1">
                <a:lnSpc>
                  <a:spcPts val="3240"/>
                </a:lnSpc>
              </a:pPr>
              <a:r>
                <a:rPr lang="en-US" sz="2400" b="1">
                  <a:solidFill>
                    <a:srgbClr val="00325C"/>
                  </a:solidFill>
                  <a:latin typeface="Nunito Sans" pitchFamily="2" charset="77"/>
                </a:rPr>
                <a:t>Large classes online</a:t>
              </a:r>
            </a:p>
          </p:txBody>
        </p:sp>
        <p:sp>
          <p:nvSpPr>
            <p:cNvPr id="18" name="We bring the equipment and staff for the lab to provide up to 10,000 tests a day. You do the scheduling and get the samples to us, and we can do the rest.">
              <a:extLst>
                <a:ext uri="{FF2B5EF4-FFF2-40B4-BE49-F238E27FC236}">
                  <a16:creationId xmlns:a16="http://schemas.microsoft.com/office/drawing/2014/main" id="{E012F1D3-5159-744D-8579-ABD0546FF439}"/>
                </a:ext>
              </a:extLst>
            </p:cNvPr>
            <p:cNvSpPr txBox="1">
              <a:spLocks/>
            </p:cNvSpPr>
            <p:nvPr/>
          </p:nvSpPr>
          <p:spPr>
            <a:xfrm>
              <a:off x="10363199" y="9367920"/>
              <a:ext cx="2913213" cy="618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r" hangingPunct="1">
                <a:lnSpc>
                  <a:spcPts val="2840"/>
                </a:lnSpc>
              </a:pPr>
              <a:r>
                <a:rPr lang="en-US" sz="2400" b="1">
                  <a:solidFill>
                    <a:srgbClr val="00325C"/>
                  </a:solidFill>
                  <a:latin typeface="Nunito Sans" pitchFamily="2" charset="77"/>
                </a:rPr>
                <a:t>Two tests / week plus mask</a:t>
              </a:r>
            </a:p>
          </p:txBody>
        </p:sp>
      </p:grpSp>
    </p:spTree>
    <p:extLst>
      <p:ext uri="{BB962C8B-B14F-4D97-AF65-F5344CB8AC3E}">
        <p14:creationId xmlns:p14="http://schemas.microsoft.com/office/powerpoint/2010/main" val="42908357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5" name="shield t3 | target, test, tell"/>
          <p:cNvSpPr txBox="1">
            <a:spLocks noGrp="1"/>
          </p:cNvSpPr>
          <p:nvPr>
            <p:ph type="body" sz="quarter" idx="21"/>
          </p:nvPr>
        </p:nvSpPr>
        <p:spPr>
          <a:prstGeom prst="rect">
            <a:avLst/>
          </a:prstGeom>
        </p:spPr>
        <p:txBody>
          <a:bodyPr/>
          <a:lstStyle/>
          <a:p>
            <a:r>
              <a:rPr b="1">
                <a:solidFill>
                  <a:srgbClr val="00325C"/>
                </a:solidFill>
                <a:latin typeface="Nunito Sans" pitchFamily="2" charset="77"/>
              </a:rPr>
              <a:t>shield </a:t>
            </a:r>
            <a:r>
              <a:rPr>
                <a:solidFill>
                  <a:srgbClr val="00325C"/>
                </a:solidFill>
                <a:latin typeface="Nunito Sans" pitchFamily="2" charset="77"/>
              </a:rPr>
              <a:t>| target, test, tell</a:t>
            </a:r>
          </a:p>
        </p:txBody>
      </p:sp>
      <p:sp>
        <p:nvSpPr>
          <p:cNvPr id="922" name="Our system works with your community"/>
          <p:cNvSpPr txBox="1">
            <a:spLocks noGrp="1"/>
          </p:cNvSpPr>
          <p:nvPr>
            <p:ph type="title"/>
          </p:nvPr>
        </p:nvSpPr>
        <p:spPr>
          <a:xfrm>
            <a:off x="1034933" y="2068929"/>
            <a:ext cx="22268328" cy="1887868"/>
          </a:xfrm>
          <a:prstGeom prst="rect">
            <a:avLst/>
          </a:prstGeom>
        </p:spPr>
        <p:txBody>
          <a:bodyPr>
            <a:noAutofit/>
          </a:bodyPr>
          <a:lstStyle>
            <a:lvl1pPr defTabSz="759459">
              <a:defRPr sz="5152"/>
            </a:lvl1pPr>
          </a:lstStyle>
          <a:p>
            <a:r>
              <a:rPr lang="en-US" sz="6000" dirty="0">
                <a:solidFill>
                  <a:srgbClr val="00325C"/>
                </a:solidFill>
                <a:latin typeface="Nunito Sans ExtraBold" pitchFamily="2" charset="77"/>
              </a:rPr>
              <a:t>WHEN WE DEPLOYED Shield, IT PROVED to be EFFECTIVE AT containing outbreaks – PLAYING OFFENSE INSTEAD OF DEFENSE</a:t>
            </a: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8</a:t>
            </a:fld>
            <a:endParaRPr>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pic>
        <p:nvPicPr>
          <p:cNvPr id="4" name="Picture 3">
            <a:extLst>
              <a:ext uri="{FF2B5EF4-FFF2-40B4-BE49-F238E27FC236}">
                <a16:creationId xmlns:a16="http://schemas.microsoft.com/office/drawing/2014/main" id="{0CE3DABE-C013-7746-9F90-AB6A5C30DD82}"/>
              </a:ext>
            </a:extLst>
          </p:cNvPr>
          <p:cNvPicPr>
            <a:picLocks noChangeAspect="1"/>
          </p:cNvPicPr>
          <p:nvPr/>
        </p:nvPicPr>
        <p:blipFill>
          <a:blip r:embed="rId3"/>
          <a:stretch>
            <a:fillRect/>
          </a:stretch>
        </p:blipFill>
        <p:spPr>
          <a:xfrm>
            <a:off x="1371601" y="6660478"/>
            <a:ext cx="21640800" cy="2976680"/>
          </a:xfrm>
          <a:prstGeom prst="rect">
            <a:avLst/>
          </a:prstGeom>
        </p:spPr>
      </p:pic>
      <p:sp>
        <p:nvSpPr>
          <p:cNvPr id="6" name="TextBox 5">
            <a:extLst>
              <a:ext uri="{FF2B5EF4-FFF2-40B4-BE49-F238E27FC236}">
                <a16:creationId xmlns:a16="http://schemas.microsoft.com/office/drawing/2014/main" id="{8C475D20-028C-DC43-B0BF-11C8E1512DF3}"/>
              </a:ext>
            </a:extLst>
          </p:cNvPr>
          <p:cNvSpPr txBox="1"/>
          <p:nvPr/>
        </p:nvSpPr>
        <p:spPr>
          <a:xfrm rot="16200000">
            <a:off x="-1118771" y="7509574"/>
            <a:ext cx="278441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u="none" strike="noStrike" cap="none" spc="0" normalizeH="0" baseline="0">
                <a:ln>
                  <a:noFill/>
                </a:ln>
                <a:solidFill>
                  <a:schemeClr val="accent6"/>
                </a:solidFill>
                <a:effectLst/>
                <a:uFillTx/>
                <a:latin typeface="Nunito Sans Black" pitchFamily="2" charset="77"/>
                <a:sym typeface="Proxima Nova"/>
              </a:rPr>
              <a:t>Daily new cases</a:t>
            </a:r>
          </a:p>
        </p:txBody>
      </p:sp>
      <p:sp>
        <p:nvSpPr>
          <p:cNvPr id="13" name="TextBox 12">
            <a:extLst>
              <a:ext uri="{FF2B5EF4-FFF2-40B4-BE49-F238E27FC236}">
                <a16:creationId xmlns:a16="http://schemas.microsoft.com/office/drawing/2014/main" id="{F243DA65-843A-7247-A047-FE4466E53280}"/>
              </a:ext>
            </a:extLst>
          </p:cNvPr>
          <p:cNvSpPr txBox="1"/>
          <p:nvPr/>
        </p:nvSpPr>
        <p:spPr>
          <a:xfrm rot="5400000">
            <a:off x="22214549" y="7661362"/>
            <a:ext cx="374461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u="none" strike="noStrike" cap="none" spc="0" normalizeH="0" baseline="0">
                <a:ln>
                  <a:noFill/>
                </a:ln>
                <a:solidFill>
                  <a:srgbClr val="0432FF"/>
                </a:solidFill>
                <a:effectLst/>
                <a:uFillTx/>
                <a:latin typeface="Nunito Sans Black" pitchFamily="2" charset="77"/>
                <a:sym typeface="Proxima Nova"/>
              </a:rPr>
              <a:t>Daily case positivity rate</a:t>
            </a:r>
          </a:p>
        </p:txBody>
      </p:sp>
      <p:sp>
        <p:nvSpPr>
          <p:cNvPr id="7" name="TextBox 6">
            <a:extLst>
              <a:ext uri="{FF2B5EF4-FFF2-40B4-BE49-F238E27FC236}">
                <a16:creationId xmlns:a16="http://schemas.microsoft.com/office/drawing/2014/main" id="{666AEDDF-3D88-5744-B7E4-B3A7F61C5F3D}"/>
              </a:ext>
            </a:extLst>
          </p:cNvPr>
          <p:cNvSpPr txBox="1"/>
          <p:nvPr/>
        </p:nvSpPr>
        <p:spPr>
          <a:xfrm>
            <a:off x="754408" y="8806953"/>
            <a:ext cx="56105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chemeClr val="accent6"/>
                </a:solidFill>
                <a:effectLst/>
                <a:uFillTx/>
                <a:latin typeface="+mn-lt"/>
                <a:ea typeface="+mn-ea"/>
                <a:cs typeface="+mn-cs"/>
                <a:sym typeface="Proxima Nova"/>
              </a:rPr>
              <a:t>50</a:t>
            </a:r>
          </a:p>
        </p:txBody>
      </p:sp>
      <p:sp>
        <p:nvSpPr>
          <p:cNvPr id="15" name="TextBox 14">
            <a:extLst>
              <a:ext uri="{FF2B5EF4-FFF2-40B4-BE49-F238E27FC236}">
                <a16:creationId xmlns:a16="http://schemas.microsoft.com/office/drawing/2014/main" id="{3AAADC30-E51D-C943-BA88-49838FF4990C}"/>
              </a:ext>
            </a:extLst>
          </p:cNvPr>
          <p:cNvSpPr txBox="1"/>
          <p:nvPr/>
        </p:nvSpPr>
        <p:spPr>
          <a:xfrm>
            <a:off x="525178" y="8221737"/>
            <a:ext cx="79028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en-US" sz="2800">
                <a:solidFill>
                  <a:schemeClr val="accent6"/>
                </a:solidFill>
              </a:rPr>
              <a:t>10</a:t>
            </a:r>
            <a:r>
              <a:rPr kumimoji="0" lang="en-US" sz="2800" b="1" i="0" u="none" strike="noStrike" cap="none" spc="0" normalizeH="0" baseline="0">
                <a:ln>
                  <a:noFill/>
                </a:ln>
                <a:solidFill>
                  <a:schemeClr val="accent6"/>
                </a:solidFill>
                <a:effectLst/>
                <a:uFillTx/>
                <a:latin typeface="+mn-lt"/>
                <a:ea typeface="+mn-ea"/>
                <a:cs typeface="+mn-cs"/>
                <a:sym typeface="Proxima Nova"/>
              </a:rPr>
              <a:t>0</a:t>
            </a:r>
          </a:p>
        </p:txBody>
      </p:sp>
      <p:sp>
        <p:nvSpPr>
          <p:cNvPr id="16" name="TextBox 15">
            <a:extLst>
              <a:ext uri="{FF2B5EF4-FFF2-40B4-BE49-F238E27FC236}">
                <a16:creationId xmlns:a16="http://schemas.microsoft.com/office/drawing/2014/main" id="{8DB7B1AF-1268-B64D-8D56-955159ECC7A7}"/>
              </a:ext>
            </a:extLst>
          </p:cNvPr>
          <p:cNvSpPr txBox="1"/>
          <p:nvPr/>
        </p:nvSpPr>
        <p:spPr>
          <a:xfrm>
            <a:off x="525178" y="7673097"/>
            <a:ext cx="79028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chemeClr val="accent6"/>
                </a:solidFill>
                <a:effectLst/>
                <a:uFillTx/>
                <a:latin typeface="+mn-lt"/>
                <a:ea typeface="+mn-ea"/>
                <a:cs typeface="+mn-cs"/>
                <a:sym typeface="Proxima Nova"/>
              </a:rPr>
              <a:t>150</a:t>
            </a:r>
          </a:p>
        </p:txBody>
      </p:sp>
      <p:sp>
        <p:nvSpPr>
          <p:cNvPr id="17" name="TextBox 16">
            <a:extLst>
              <a:ext uri="{FF2B5EF4-FFF2-40B4-BE49-F238E27FC236}">
                <a16:creationId xmlns:a16="http://schemas.microsoft.com/office/drawing/2014/main" id="{02380228-5D3D-EA4A-99AC-014D3C64802D}"/>
              </a:ext>
            </a:extLst>
          </p:cNvPr>
          <p:cNvSpPr txBox="1"/>
          <p:nvPr/>
        </p:nvSpPr>
        <p:spPr>
          <a:xfrm>
            <a:off x="525178" y="7106169"/>
            <a:ext cx="79028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chemeClr val="accent6"/>
                </a:solidFill>
                <a:effectLst/>
                <a:uFillTx/>
                <a:latin typeface="+mn-lt"/>
                <a:ea typeface="+mn-ea"/>
                <a:cs typeface="+mn-cs"/>
                <a:sym typeface="Proxima Nova"/>
              </a:rPr>
              <a:t>200</a:t>
            </a:r>
          </a:p>
        </p:txBody>
      </p:sp>
      <p:sp>
        <p:nvSpPr>
          <p:cNvPr id="18" name="TextBox 17">
            <a:extLst>
              <a:ext uri="{FF2B5EF4-FFF2-40B4-BE49-F238E27FC236}">
                <a16:creationId xmlns:a16="http://schemas.microsoft.com/office/drawing/2014/main" id="{99F4F114-7BF5-6248-94A4-DA98D89DC5DE}"/>
              </a:ext>
            </a:extLst>
          </p:cNvPr>
          <p:cNvSpPr txBox="1"/>
          <p:nvPr/>
        </p:nvSpPr>
        <p:spPr>
          <a:xfrm>
            <a:off x="525178" y="6539241"/>
            <a:ext cx="79028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chemeClr val="accent6"/>
                </a:solidFill>
                <a:effectLst/>
                <a:uFillTx/>
                <a:latin typeface="+mn-lt"/>
                <a:ea typeface="+mn-ea"/>
                <a:cs typeface="+mn-cs"/>
                <a:sym typeface="Proxima Nova"/>
              </a:rPr>
              <a:t>250</a:t>
            </a:r>
          </a:p>
        </p:txBody>
      </p:sp>
      <p:sp>
        <p:nvSpPr>
          <p:cNvPr id="20" name="TextBox 19">
            <a:extLst>
              <a:ext uri="{FF2B5EF4-FFF2-40B4-BE49-F238E27FC236}">
                <a16:creationId xmlns:a16="http://schemas.microsoft.com/office/drawing/2014/main" id="{E9B2AA00-0422-E441-BD67-E9E873751065}"/>
              </a:ext>
            </a:extLst>
          </p:cNvPr>
          <p:cNvSpPr txBox="1"/>
          <p:nvPr/>
        </p:nvSpPr>
        <p:spPr>
          <a:xfrm>
            <a:off x="23085102" y="8042514"/>
            <a:ext cx="67326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2800">
                <a:solidFill>
                  <a:srgbClr val="0432FF"/>
                </a:solidFill>
              </a:rPr>
              <a:t>1.5</a:t>
            </a:r>
            <a:endParaRPr kumimoji="0" lang="en-US" sz="2800" b="1" i="0" u="none" strike="noStrike" cap="none" spc="0" normalizeH="0" baseline="0">
              <a:ln>
                <a:noFill/>
              </a:ln>
              <a:solidFill>
                <a:srgbClr val="0432FF"/>
              </a:solidFill>
              <a:effectLst/>
              <a:uFillTx/>
              <a:latin typeface="+mn-lt"/>
              <a:ea typeface="+mn-ea"/>
              <a:cs typeface="+mn-cs"/>
              <a:sym typeface="Proxima Nova"/>
            </a:endParaRPr>
          </a:p>
        </p:txBody>
      </p:sp>
      <p:sp>
        <p:nvSpPr>
          <p:cNvPr id="21" name="TextBox 20">
            <a:extLst>
              <a:ext uri="{FF2B5EF4-FFF2-40B4-BE49-F238E27FC236}">
                <a16:creationId xmlns:a16="http://schemas.microsoft.com/office/drawing/2014/main" id="{45E743E5-C955-4C46-9548-89528BDA7B85}"/>
              </a:ext>
            </a:extLst>
          </p:cNvPr>
          <p:cNvSpPr txBox="1"/>
          <p:nvPr/>
        </p:nvSpPr>
        <p:spPr>
          <a:xfrm>
            <a:off x="23085102" y="7541423"/>
            <a:ext cx="33182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rgbClr val="0432FF"/>
                </a:solidFill>
                <a:effectLst/>
                <a:uFillTx/>
                <a:latin typeface="+mn-lt"/>
                <a:ea typeface="+mn-ea"/>
                <a:cs typeface="+mn-cs"/>
                <a:sym typeface="Proxima Nova"/>
              </a:rPr>
              <a:t>2</a:t>
            </a:r>
          </a:p>
        </p:txBody>
      </p:sp>
      <p:sp>
        <p:nvSpPr>
          <p:cNvPr id="22" name="TextBox 21">
            <a:extLst>
              <a:ext uri="{FF2B5EF4-FFF2-40B4-BE49-F238E27FC236}">
                <a16:creationId xmlns:a16="http://schemas.microsoft.com/office/drawing/2014/main" id="{E1AE453B-335D-A548-B6A4-AA82063E412E}"/>
              </a:ext>
            </a:extLst>
          </p:cNvPr>
          <p:cNvSpPr txBox="1"/>
          <p:nvPr/>
        </p:nvSpPr>
        <p:spPr>
          <a:xfrm>
            <a:off x="23085102" y="7040332"/>
            <a:ext cx="67326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rgbClr val="0432FF"/>
                </a:solidFill>
                <a:effectLst/>
                <a:uFillTx/>
                <a:latin typeface="+mn-lt"/>
                <a:ea typeface="+mn-ea"/>
                <a:cs typeface="+mn-cs"/>
                <a:sym typeface="Proxima Nova"/>
              </a:rPr>
              <a:t>2.5</a:t>
            </a:r>
          </a:p>
        </p:txBody>
      </p:sp>
      <p:sp>
        <p:nvSpPr>
          <p:cNvPr id="23" name="TextBox 22">
            <a:extLst>
              <a:ext uri="{FF2B5EF4-FFF2-40B4-BE49-F238E27FC236}">
                <a16:creationId xmlns:a16="http://schemas.microsoft.com/office/drawing/2014/main" id="{76EF47EA-745E-E749-AC06-09F9BD91906A}"/>
              </a:ext>
            </a:extLst>
          </p:cNvPr>
          <p:cNvSpPr txBox="1"/>
          <p:nvPr/>
        </p:nvSpPr>
        <p:spPr>
          <a:xfrm>
            <a:off x="23085102" y="6539241"/>
            <a:ext cx="33182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rgbClr val="0432FF"/>
                </a:solidFill>
                <a:effectLst/>
                <a:uFillTx/>
                <a:latin typeface="+mn-lt"/>
                <a:ea typeface="+mn-ea"/>
                <a:cs typeface="+mn-cs"/>
                <a:sym typeface="Proxima Nova"/>
              </a:rPr>
              <a:t>3</a:t>
            </a:r>
          </a:p>
        </p:txBody>
      </p:sp>
      <p:sp>
        <p:nvSpPr>
          <p:cNvPr id="24" name="TextBox 23">
            <a:extLst>
              <a:ext uri="{FF2B5EF4-FFF2-40B4-BE49-F238E27FC236}">
                <a16:creationId xmlns:a16="http://schemas.microsoft.com/office/drawing/2014/main" id="{6F5ABB84-91DD-E145-BA1B-92900B56C994}"/>
              </a:ext>
            </a:extLst>
          </p:cNvPr>
          <p:cNvSpPr txBox="1"/>
          <p:nvPr/>
        </p:nvSpPr>
        <p:spPr>
          <a:xfrm>
            <a:off x="23085102" y="8543605"/>
            <a:ext cx="33182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2800">
                <a:solidFill>
                  <a:srgbClr val="0432FF"/>
                </a:solidFill>
              </a:rPr>
              <a:t>1</a:t>
            </a:r>
            <a:endParaRPr kumimoji="0" lang="en-US" sz="2800" b="1" i="0" u="none" strike="noStrike" cap="none" spc="0" normalizeH="0" baseline="0">
              <a:ln>
                <a:noFill/>
              </a:ln>
              <a:solidFill>
                <a:srgbClr val="0432FF"/>
              </a:solidFill>
              <a:effectLst/>
              <a:uFillTx/>
              <a:latin typeface="+mn-lt"/>
              <a:ea typeface="+mn-ea"/>
              <a:cs typeface="+mn-cs"/>
              <a:sym typeface="Proxima Nova"/>
            </a:endParaRPr>
          </a:p>
        </p:txBody>
      </p:sp>
      <p:sp>
        <p:nvSpPr>
          <p:cNvPr id="25" name="TextBox 24">
            <a:extLst>
              <a:ext uri="{FF2B5EF4-FFF2-40B4-BE49-F238E27FC236}">
                <a16:creationId xmlns:a16="http://schemas.microsoft.com/office/drawing/2014/main" id="{FC2C5835-EF1D-AC44-BAF1-BC211FE25D89}"/>
              </a:ext>
            </a:extLst>
          </p:cNvPr>
          <p:cNvSpPr txBox="1"/>
          <p:nvPr/>
        </p:nvSpPr>
        <p:spPr>
          <a:xfrm>
            <a:off x="23085102" y="9044697"/>
            <a:ext cx="67326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rgbClr val="0432FF"/>
                </a:solidFill>
                <a:effectLst/>
                <a:uFillTx/>
                <a:latin typeface="+mn-lt"/>
                <a:ea typeface="+mn-ea"/>
                <a:cs typeface="+mn-cs"/>
                <a:sym typeface="Proxima Nova"/>
              </a:rPr>
              <a:t>0.5</a:t>
            </a:r>
          </a:p>
        </p:txBody>
      </p:sp>
      <p:sp>
        <p:nvSpPr>
          <p:cNvPr id="26" name="We bring the equipment and staff for the lab to provide up to 10,000 tests a day. You do the scheduling and get the samples to us, and we can do the rest.">
            <a:extLst>
              <a:ext uri="{FF2B5EF4-FFF2-40B4-BE49-F238E27FC236}">
                <a16:creationId xmlns:a16="http://schemas.microsoft.com/office/drawing/2014/main" id="{C1095F44-6229-7140-8D4B-0C05A90D5AD4}"/>
              </a:ext>
            </a:extLst>
          </p:cNvPr>
          <p:cNvSpPr txBox="1">
            <a:spLocks/>
          </p:cNvSpPr>
          <p:nvPr/>
        </p:nvSpPr>
        <p:spPr>
          <a:xfrm>
            <a:off x="6222498" y="5624533"/>
            <a:ext cx="2344575" cy="8214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orm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ctr" hangingPunct="1">
              <a:lnSpc>
                <a:spcPts val="2240"/>
              </a:lnSpc>
            </a:pPr>
            <a:r>
              <a:rPr lang="en-US" sz="2400" b="1">
                <a:solidFill>
                  <a:srgbClr val="00325C"/>
                </a:solidFill>
                <a:latin typeface="Nunito Sans Black" pitchFamily="2" charset="77"/>
              </a:rPr>
              <a:t>Students arrive on campus</a:t>
            </a:r>
          </a:p>
        </p:txBody>
      </p:sp>
      <p:sp>
        <p:nvSpPr>
          <p:cNvPr id="28" name="TextBox 27">
            <a:extLst>
              <a:ext uri="{FF2B5EF4-FFF2-40B4-BE49-F238E27FC236}">
                <a16:creationId xmlns:a16="http://schemas.microsoft.com/office/drawing/2014/main" id="{0A43948E-C23B-0E4A-93C2-DF389E0414B8}"/>
              </a:ext>
            </a:extLst>
          </p:cNvPr>
          <p:cNvSpPr txBox="1"/>
          <p:nvPr/>
        </p:nvSpPr>
        <p:spPr>
          <a:xfrm>
            <a:off x="2063060" y="9710287"/>
            <a:ext cx="57066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000" u="none" strike="noStrike" cap="none" spc="0" normalizeH="0" baseline="0">
                <a:ln>
                  <a:noFill/>
                </a:ln>
                <a:solidFill>
                  <a:srgbClr val="00325C"/>
                </a:solidFill>
                <a:effectLst/>
                <a:uFillTx/>
                <a:latin typeface="Nunito Sans Black" pitchFamily="2" charset="77"/>
                <a:sym typeface="Proxima Nova"/>
              </a:rPr>
              <a:t>July</a:t>
            </a:r>
          </a:p>
        </p:txBody>
      </p:sp>
      <p:sp>
        <p:nvSpPr>
          <p:cNvPr id="29" name="TextBox 28">
            <a:extLst>
              <a:ext uri="{FF2B5EF4-FFF2-40B4-BE49-F238E27FC236}">
                <a16:creationId xmlns:a16="http://schemas.microsoft.com/office/drawing/2014/main" id="{5ADE868E-5ACE-F14B-ABD6-FBFBAD636F2E}"/>
              </a:ext>
            </a:extLst>
          </p:cNvPr>
          <p:cNvSpPr txBox="1"/>
          <p:nvPr/>
        </p:nvSpPr>
        <p:spPr>
          <a:xfrm>
            <a:off x="5866737" y="9710287"/>
            <a:ext cx="61395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2000">
                <a:solidFill>
                  <a:srgbClr val="00325C"/>
                </a:solidFill>
                <a:latin typeface="Nunito Sans Black" pitchFamily="2" charset="77"/>
              </a:rPr>
              <a:t>Aug</a:t>
            </a:r>
            <a:endParaRPr kumimoji="0" lang="en-US" sz="2000" u="none" strike="noStrike" cap="none" spc="0" normalizeH="0" baseline="0">
              <a:ln>
                <a:noFill/>
              </a:ln>
              <a:solidFill>
                <a:srgbClr val="00325C"/>
              </a:solidFill>
              <a:effectLst/>
              <a:uFillTx/>
              <a:latin typeface="Nunito Sans Black" pitchFamily="2" charset="77"/>
              <a:sym typeface="Proxima Nova"/>
            </a:endParaRPr>
          </a:p>
        </p:txBody>
      </p:sp>
      <p:sp>
        <p:nvSpPr>
          <p:cNvPr id="30" name="TextBox 29">
            <a:extLst>
              <a:ext uri="{FF2B5EF4-FFF2-40B4-BE49-F238E27FC236}">
                <a16:creationId xmlns:a16="http://schemas.microsoft.com/office/drawing/2014/main" id="{F5D9BAFC-E791-824F-9720-9B8BB500FAC6}"/>
              </a:ext>
            </a:extLst>
          </p:cNvPr>
          <p:cNvSpPr txBox="1"/>
          <p:nvPr/>
        </p:nvSpPr>
        <p:spPr>
          <a:xfrm>
            <a:off x="9713696" y="9710287"/>
            <a:ext cx="67486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2000" u="none" strike="noStrike" cap="none" spc="0" normalizeH="0" baseline="0">
                <a:ln>
                  <a:noFill/>
                </a:ln>
                <a:solidFill>
                  <a:srgbClr val="00325C"/>
                </a:solidFill>
                <a:effectLst/>
                <a:uFillTx/>
                <a:latin typeface="Nunito Sans Black" pitchFamily="2" charset="77"/>
                <a:sym typeface="Proxima Nova"/>
              </a:rPr>
              <a:t>Sept</a:t>
            </a:r>
          </a:p>
        </p:txBody>
      </p:sp>
      <p:sp>
        <p:nvSpPr>
          <p:cNvPr id="31" name="TextBox 30">
            <a:extLst>
              <a:ext uri="{FF2B5EF4-FFF2-40B4-BE49-F238E27FC236}">
                <a16:creationId xmlns:a16="http://schemas.microsoft.com/office/drawing/2014/main" id="{074258DE-37D4-8449-A966-4FC2E537C390}"/>
              </a:ext>
            </a:extLst>
          </p:cNvPr>
          <p:cNvSpPr txBox="1"/>
          <p:nvPr/>
        </p:nvSpPr>
        <p:spPr>
          <a:xfrm>
            <a:off x="13732032" y="9710287"/>
            <a:ext cx="53861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2000" u="none" strike="noStrike" cap="none" spc="0" normalizeH="0" baseline="0">
                <a:ln>
                  <a:noFill/>
                </a:ln>
                <a:solidFill>
                  <a:srgbClr val="00325C"/>
                </a:solidFill>
                <a:effectLst/>
                <a:uFillTx/>
                <a:latin typeface="Nunito Sans Black" pitchFamily="2" charset="77"/>
                <a:sym typeface="Proxima Nova"/>
              </a:rPr>
              <a:t>Oct</a:t>
            </a:r>
          </a:p>
        </p:txBody>
      </p:sp>
      <p:sp>
        <p:nvSpPr>
          <p:cNvPr id="32" name="TextBox 31">
            <a:extLst>
              <a:ext uri="{FF2B5EF4-FFF2-40B4-BE49-F238E27FC236}">
                <a16:creationId xmlns:a16="http://schemas.microsoft.com/office/drawing/2014/main" id="{B9D94722-A59B-F24D-992C-F6C29A90CB3F}"/>
              </a:ext>
            </a:extLst>
          </p:cNvPr>
          <p:cNvSpPr txBox="1"/>
          <p:nvPr/>
        </p:nvSpPr>
        <p:spPr>
          <a:xfrm>
            <a:off x="17601729" y="9710287"/>
            <a:ext cx="58990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2000" u="none" strike="noStrike" cap="none" spc="0" normalizeH="0" baseline="0">
                <a:ln>
                  <a:noFill/>
                </a:ln>
                <a:solidFill>
                  <a:srgbClr val="00325C"/>
                </a:solidFill>
                <a:effectLst/>
                <a:uFillTx/>
                <a:latin typeface="Nunito Sans Black" pitchFamily="2" charset="77"/>
                <a:sym typeface="Proxima Nova"/>
              </a:rPr>
              <a:t>Nov</a:t>
            </a:r>
          </a:p>
        </p:txBody>
      </p:sp>
      <p:sp>
        <p:nvSpPr>
          <p:cNvPr id="33" name="TextBox 32">
            <a:extLst>
              <a:ext uri="{FF2B5EF4-FFF2-40B4-BE49-F238E27FC236}">
                <a16:creationId xmlns:a16="http://schemas.microsoft.com/office/drawing/2014/main" id="{7598D934-7BE1-4741-95F1-1838840A11DD}"/>
              </a:ext>
            </a:extLst>
          </p:cNvPr>
          <p:cNvSpPr txBox="1"/>
          <p:nvPr/>
        </p:nvSpPr>
        <p:spPr>
          <a:xfrm>
            <a:off x="21526582" y="9710287"/>
            <a:ext cx="56746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2000" u="none" strike="noStrike" cap="none" spc="0" normalizeH="0" baseline="0">
                <a:ln>
                  <a:noFill/>
                </a:ln>
                <a:solidFill>
                  <a:srgbClr val="00325C"/>
                </a:solidFill>
                <a:effectLst/>
                <a:uFillTx/>
                <a:latin typeface="Nunito Sans Black" pitchFamily="2" charset="77"/>
                <a:sym typeface="Proxima Nova"/>
              </a:rPr>
              <a:t>Dec</a:t>
            </a:r>
          </a:p>
        </p:txBody>
      </p:sp>
      <p:sp>
        <p:nvSpPr>
          <p:cNvPr id="36" name="We bring the equipment and staff for the lab to provide up to 10,000 tests a day. You do the scheduling and get the samples to us, and we can do the rest.">
            <a:extLst>
              <a:ext uri="{FF2B5EF4-FFF2-40B4-BE49-F238E27FC236}">
                <a16:creationId xmlns:a16="http://schemas.microsoft.com/office/drawing/2014/main" id="{0A48DF8D-C1DA-A945-AA96-29C3CEC8FE98}"/>
              </a:ext>
            </a:extLst>
          </p:cNvPr>
          <p:cNvSpPr txBox="1">
            <a:spLocks/>
          </p:cNvSpPr>
          <p:nvPr/>
        </p:nvSpPr>
        <p:spPr>
          <a:xfrm>
            <a:off x="7690722" y="4285118"/>
            <a:ext cx="2827904" cy="8214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ctr" hangingPunct="1">
              <a:lnSpc>
                <a:spcPts val="2240"/>
              </a:lnSpc>
            </a:pPr>
            <a:r>
              <a:rPr lang="en-US" sz="2200" b="1">
                <a:solidFill>
                  <a:srgbClr val="00325C"/>
                </a:solidFill>
                <a:latin typeface="Nunito Sans Black" pitchFamily="2" charset="77"/>
              </a:rPr>
              <a:t>University observes some lack of student compliance</a:t>
            </a:r>
          </a:p>
        </p:txBody>
      </p:sp>
      <p:sp>
        <p:nvSpPr>
          <p:cNvPr id="37" name="We bring the equipment and staff for the lab to provide up to 10,000 tests a day. You do the scheduling and get the samples to us, and we can do the rest.">
            <a:extLst>
              <a:ext uri="{FF2B5EF4-FFF2-40B4-BE49-F238E27FC236}">
                <a16:creationId xmlns:a16="http://schemas.microsoft.com/office/drawing/2014/main" id="{B9487206-53F1-1842-AEE2-B9CF816466B2}"/>
              </a:ext>
            </a:extLst>
          </p:cNvPr>
          <p:cNvSpPr txBox="1">
            <a:spLocks/>
          </p:cNvSpPr>
          <p:nvPr/>
        </p:nvSpPr>
        <p:spPr>
          <a:xfrm>
            <a:off x="9983443" y="5290949"/>
            <a:ext cx="4002045" cy="8214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ctr" hangingPunct="1">
              <a:lnSpc>
                <a:spcPts val="2240"/>
              </a:lnSpc>
            </a:pPr>
            <a:r>
              <a:rPr lang="en-US" sz="2200" b="1" dirty="0">
                <a:solidFill>
                  <a:srgbClr val="00325C"/>
                </a:solidFill>
                <a:latin typeface="Nunito Sans Black" pitchFamily="2" charset="77"/>
              </a:rPr>
              <a:t>Real time data enables university to prioritize student testing and initiate “SHIELD Team 30” to isolate students that test positive even faster (30 min)</a:t>
            </a:r>
          </a:p>
        </p:txBody>
      </p:sp>
      <p:sp>
        <p:nvSpPr>
          <p:cNvPr id="38" name="We bring the equipment and staff for the lab to provide up to 10,000 tests a day. You do the scheduling and get the samples to us, and we can do the rest.">
            <a:extLst>
              <a:ext uri="{FF2B5EF4-FFF2-40B4-BE49-F238E27FC236}">
                <a16:creationId xmlns:a16="http://schemas.microsoft.com/office/drawing/2014/main" id="{A4728E95-BC6A-0C4A-B18A-2DA7C2E46AE9}"/>
              </a:ext>
            </a:extLst>
          </p:cNvPr>
          <p:cNvSpPr txBox="1">
            <a:spLocks/>
          </p:cNvSpPr>
          <p:nvPr/>
        </p:nvSpPr>
        <p:spPr>
          <a:xfrm>
            <a:off x="17467071" y="4100143"/>
            <a:ext cx="5088130" cy="5956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oAutofit/>
          </a:bodyPr>
          <a:lstStyle>
            <a:lvl1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1pPr>
            <a:lvl2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2pPr>
            <a:lvl3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3pPr>
            <a:lvl4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4pPr>
            <a:lvl5pPr marL="0" marR="0" indent="0" algn="l" defTabSz="825500" rtl="0" latinLnBrk="0">
              <a:lnSpc>
                <a:spcPct val="100000"/>
              </a:lnSpc>
              <a:spcBef>
                <a:spcPts val="3200"/>
              </a:spcBef>
              <a:spcAft>
                <a:spcPts val="0"/>
              </a:spcAft>
              <a:buClrTx/>
              <a:buSzTx/>
              <a:buFontTx/>
              <a:buNone/>
              <a:tabLst/>
              <a:defRPr sz="28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algn="ctr" hangingPunct="1">
              <a:lnSpc>
                <a:spcPts val="2240"/>
              </a:lnSpc>
            </a:pPr>
            <a:r>
              <a:rPr lang="en-US" sz="2200" dirty="0">
                <a:solidFill>
                  <a:schemeClr val="tx1"/>
                </a:solidFill>
                <a:latin typeface="Helvetica" pitchFamily="2" charset="0"/>
              </a:rPr>
              <a:t>Second smaller increase; data showed cases distributed evenly across students, faculty and staff, and correlated with rising cases in Champaign County. This data enabled a different response with increase testing frequency for faculty and staff  that contained outbreak again. </a:t>
            </a:r>
            <a:endParaRPr lang="en-US" sz="2200" dirty="0">
              <a:solidFill>
                <a:schemeClr val="tx1"/>
              </a:solidFill>
            </a:endParaRPr>
          </a:p>
          <a:p>
            <a:pPr algn="ctr" hangingPunct="1">
              <a:lnSpc>
                <a:spcPts val="2240"/>
              </a:lnSpc>
            </a:pPr>
            <a:endParaRPr lang="en-US" sz="2200" b="1" dirty="0">
              <a:solidFill>
                <a:srgbClr val="00325C"/>
              </a:solidFill>
              <a:latin typeface="Nunito Sans Black" pitchFamily="2" charset="77"/>
            </a:endParaRPr>
          </a:p>
        </p:txBody>
      </p:sp>
      <p:cxnSp>
        <p:nvCxnSpPr>
          <p:cNvPr id="9" name="Straight Connector 8">
            <a:extLst>
              <a:ext uri="{FF2B5EF4-FFF2-40B4-BE49-F238E27FC236}">
                <a16:creationId xmlns:a16="http://schemas.microsoft.com/office/drawing/2014/main" id="{F4C5D712-FF72-9547-A9F1-55CA15CC9EF7}"/>
              </a:ext>
            </a:extLst>
          </p:cNvPr>
          <p:cNvCxnSpPr>
            <a:cxnSpLocks/>
          </p:cNvCxnSpPr>
          <p:nvPr/>
        </p:nvCxnSpPr>
        <p:spPr>
          <a:xfrm>
            <a:off x="7394786" y="6445976"/>
            <a:ext cx="4719" cy="2317361"/>
          </a:xfrm>
          <a:prstGeom prst="line">
            <a:avLst/>
          </a:prstGeom>
          <a:noFill/>
          <a:ln w="57150" cap="flat">
            <a:solidFill>
              <a:srgbClr val="00325C"/>
            </a:solidFill>
            <a:prstDash val="solid"/>
            <a:miter lim="400000"/>
          </a:ln>
          <a:effectLst/>
          <a:sp3d/>
        </p:spPr>
        <p:style>
          <a:lnRef idx="0">
            <a:scrgbClr r="0" g="0" b="0"/>
          </a:lnRef>
          <a:fillRef idx="0">
            <a:scrgbClr r="0" g="0" b="0"/>
          </a:fillRef>
          <a:effectRef idx="0">
            <a:scrgbClr r="0" g="0" b="0"/>
          </a:effectRef>
          <a:fontRef idx="none"/>
        </p:style>
      </p:cxnSp>
      <p:sp>
        <p:nvSpPr>
          <p:cNvPr id="10" name="Oval 9">
            <a:extLst>
              <a:ext uri="{FF2B5EF4-FFF2-40B4-BE49-F238E27FC236}">
                <a16:creationId xmlns:a16="http://schemas.microsoft.com/office/drawing/2014/main" id="{1544E124-F73A-7642-AE2B-AFE17479211E}"/>
              </a:ext>
            </a:extLst>
          </p:cNvPr>
          <p:cNvSpPr/>
          <p:nvPr/>
        </p:nvSpPr>
        <p:spPr>
          <a:xfrm>
            <a:off x="7284446" y="8748213"/>
            <a:ext cx="230117" cy="230117"/>
          </a:xfrm>
          <a:prstGeom prst="ellipse">
            <a:avLst/>
          </a:prstGeom>
          <a:solidFill>
            <a:schemeClr val="bg1"/>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Proxima Nova"/>
            </a:endParaRPr>
          </a:p>
        </p:txBody>
      </p:sp>
      <p:cxnSp>
        <p:nvCxnSpPr>
          <p:cNvPr id="42" name="Straight Connector 41">
            <a:extLst>
              <a:ext uri="{FF2B5EF4-FFF2-40B4-BE49-F238E27FC236}">
                <a16:creationId xmlns:a16="http://schemas.microsoft.com/office/drawing/2014/main" id="{FD20066A-F9C8-D548-B6FC-6235B7141010}"/>
              </a:ext>
            </a:extLst>
          </p:cNvPr>
          <p:cNvCxnSpPr>
            <a:cxnSpLocks/>
          </p:cNvCxnSpPr>
          <p:nvPr/>
        </p:nvCxnSpPr>
        <p:spPr>
          <a:xfrm>
            <a:off x="9082000" y="5373455"/>
            <a:ext cx="1" cy="1177034"/>
          </a:xfrm>
          <a:prstGeom prst="line">
            <a:avLst/>
          </a:prstGeom>
          <a:noFill/>
          <a:ln w="57150" cap="flat">
            <a:solidFill>
              <a:srgbClr val="00325C"/>
            </a:solidFill>
            <a:prstDash val="solid"/>
            <a:miter lim="400000"/>
          </a:ln>
          <a:effectLst/>
          <a:sp3d/>
        </p:spPr>
        <p:style>
          <a:lnRef idx="0">
            <a:scrgbClr r="0" g="0" b="0"/>
          </a:lnRef>
          <a:fillRef idx="0">
            <a:scrgbClr r="0" g="0" b="0"/>
          </a:fillRef>
          <a:effectRef idx="0">
            <a:scrgbClr r="0" g="0" b="0"/>
          </a:effectRef>
          <a:fontRef idx="none"/>
        </p:style>
      </p:cxnSp>
      <p:sp>
        <p:nvSpPr>
          <p:cNvPr id="43" name="Oval 42">
            <a:extLst>
              <a:ext uri="{FF2B5EF4-FFF2-40B4-BE49-F238E27FC236}">
                <a16:creationId xmlns:a16="http://schemas.microsoft.com/office/drawing/2014/main" id="{D93D94B4-6D97-6844-A0F8-154B316BDE76}"/>
              </a:ext>
            </a:extLst>
          </p:cNvPr>
          <p:cNvSpPr/>
          <p:nvPr/>
        </p:nvSpPr>
        <p:spPr>
          <a:xfrm>
            <a:off x="8966942" y="6535365"/>
            <a:ext cx="230117" cy="230117"/>
          </a:xfrm>
          <a:prstGeom prst="ellipse">
            <a:avLst/>
          </a:prstGeom>
          <a:solidFill>
            <a:schemeClr val="bg1"/>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Proxima Nova"/>
            </a:endParaRPr>
          </a:p>
        </p:txBody>
      </p:sp>
      <p:cxnSp>
        <p:nvCxnSpPr>
          <p:cNvPr id="45" name="Straight Connector 44">
            <a:extLst>
              <a:ext uri="{FF2B5EF4-FFF2-40B4-BE49-F238E27FC236}">
                <a16:creationId xmlns:a16="http://schemas.microsoft.com/office/drawing/2014/main" id="{4178B869-113F-9B43-A85A-7E9E695822C0}"/>
              </a:ext>
            </a:extLst>
          </p:cNvPr>
          <p:cNvCxnSpPr>
            <a:cxnSpLocks/>
          </p:cNvCxnSpPr>
          <p:nvPr/>
        </p:nvCxnSpPr>
        <p:spPr>
          <a:xfrm>
            <a:off x="9868385" y="6385748"/>
            <a:ext cx="0" cy="1316036"/>
          </a:xfrm>
          <a:prstGeom prst="line">
            <a:avLst/>
          </a:prstGeom>
          <a:noFill/>
          <a:ln w="57150" cap="flat">
            <a:solidFill>
              <a:srgbClr val="00325C"/>
            </a:solidFill>
            <a:prstDash val="solid"/>
            <a:miter lim="400000"/>
          </a:ln>
          <a:effectLst/>
          <a:sp3d/>
        </p:spPr>
        <p:style>
          <a:lnRef idx="0">
            <a:scrgbClr r="0" g="0" b="0"/>
          </a:lnRef>
          <a:fillRef idx="0">
            <a:scrgbClr r="0" g="0" b="0"/>
          </a:fillRef>
          <a:effectRef idx="0">
            <a:scrgbClr r="0" g="0" b="0"/>
          </a:effectRef>
          <a:fontRef idx="none"/>
        </p:style>
      </p:cxnSp>
      <p:sp>
        <p:nvSpPr>
          <p:cNvPr id="46" name="Oval 45">
            <a:extLst>
              <a:ext uri="{FF2B5EF4-FFF2-40B4-BE49-F238E27FC236}">
                <a16:creationId xmlns:a16="http://schemas.microsoft.com/office/drawing/2014/main" id="{79B9F639-688D-A244-94A0-0CA5C871E02C}"/>
              </a:ext>
            </a:extLst>
          </p:cNvPr>
          <p:cNvSpPr/>
          <p:nvPr/>
        </p:nvSpPr>
        <p:spPr>
          <a:xfrm>
            <a:off x="9753326" y="7686660"/>
            <a:ext cx="230117" cy="230117"/>
          </a:xfrm>
          <a:prstGeom prst="ellipse">
            <a:avLst/>
          </a:prstGeom>
          <a:solidFill>
            <a:schemeClr val="bg1"/>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Proxima Nova"/>
            </a:endParaRPr>
          </a:p>
        </p:txBody>
      </p:sp>
      <p:cxnSp>
        <p:nvCxnSpPr>
          <p:cNvPr id="53" name="Straight Connector 52">
            <a:extLst>
              <a:ext uri="{FF2B5EF4-FFF2-40B4-BE49-F238E27FC236}">
                <a16:creationId xmlns:a16="http://schemas.microsoft.com/office/drawing/2014/main" id="{C495DF58-D7E7-D942-9917-15E767D27181}"/>
              </a:ext>
            </a:extLst>
          </p:cNvPr>
          <p:cNvCxnSpPr>
            <a:cxnSpLocks/>
          </p:cNvCxnSpPr>
          <p:nvPr/>
        </p:nvCxnSpPr>
        <p:spPr>
          <a:xfrm>
            <a:off x="17925427" y="6362497"/>
            <a:ext cx="0" cy="1903653"/>
          </a:xfrm>
          <a:prstGeom prst="line">
            <a:avLst/>
          </a:prstGeom>
          <a:noFill/>
          <a:ln w="57150" cap="flat">
            <a:solidFill>
              <a:srgbClr val="00325C"/>
            </a:solidFill>
            <a:prstDash val="solid"/>
            <a:miter lim="400000"/>
          </a:ln>
          <a:effectLst/>
          <a:sp3d/>
        </p:spPr>
        <p:style>
          <a:lnRef idx="0">
            <a:scrgbClr r="0" g="0" b="0"/>
          </a:lnRef>
          <a:fillRef idx="0">
            <a:scrgbClr r="0" g="0" b="0"/>
          </a:fillRef>
          <a:effectRef idx="0">
            <a:scrgbClr r="0" g="0" b="0"/>
          </a:effectRef>
          <a:fontRef idx="none"/>
        </p:style>
      </p:cxnSp>
      <p:sp>
        <p:nvSpPr>
          <p:cNvPr id="54" name="Oval 53">
            <a:extLst>
              <a:ext uri="{FF2B5EF4-FFF2-40B4-BE49-F238E27FC236}">
                <a16:creationId xmlns:a16="http://schemas.microsoft.com/office/drawing/2014/main" id="{3B535963-374F-814C-BBD8-27F1283E2CD1}"/>
              </a:ext>
            </a:extLst>
          </p:cNvPr>
          <p:cNvSpPr/>
          <p:nvPr/>
        </p:nvSpPr>
        <p:spPr>
          <a:xfrm>
            <a:off x="17810368" y="8251026"/>
            <a:ext cx="230117" cy="230117"/>
          </a:xfrm>
          <a:prstGeom prst="ellipse">
            <a:avLst/>
          </a:prstGeom>
          <a:solidFill>
            <a:schemeClr val="bg1"/>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Proxima Nova"/>
            </a:endParaRPr>
          </a:p>
        </p:txBody>
      </p:sp>
      <p:cxnSp>
        <p:nvCxnSpPr>
          <p:cNvPr id="56" name="Straight Connector 55">
            <a:extLst>
              <a:ext uri="{FF2B5EF4-FFF2-40B4-BE49-F238E27FC236}">
                <a16:creationId xmlns:a16="http://schemas.microsoft.com/office/drawing/2014/main" id="{CE98E804-E75D-DE44-91D3-9AD1B4041CD2}"/>
              </a:ext>
            </a:extLst>
          </p:cNvPr>
          <p:cNvCxnSpPr>
            <a:cxnSpLocks/>
          </p:cNvCxnSpPr>
          <p:nvPr/>
        </p:nvCxnSpPr>
        <p:spPr>
          <a:xfrm>
            <a:off x="10167587" y="7972862"/>
            <a:ext cx="702079" cy="672781"/>
          </a:xfrm>
          <a:prstGeom prst="line">
            <a:avLst/>
          </a:prstGeom>
          <a:noFill/>
          <a:ln w="57150" cap="flat">
            <a:solidFill>
              <a:srgbClr val="43C0AF"/>
            </a:solidFill>
            <a:prstDash val="solid"/>
            <a:miter lim="400000"/>
            <a:tailEnd type="triangle" w="med" len="lg"/>
          </a:ln>
          <a:effectLst/>
          <a:sp3d/>
        </p:spPr>
        <p:style>
          <a:lnRef idx="0">
            <a:scrgbClr r="0" g="0" b="0"/>
          </a:lnRef>
          <a:fillRef idx="0">
            <a:scrgbClr r="0" g="0" b="0"/>
          </a:fillRef>
          <a:effectRef idx="0">
            <a:scrgbClr r="0" g="0" b="0"/>
          </a:effectRef>
          <a:fontRef idx="none"/>
        </p:style>
      </p:cxnSp>
      <p:cxnSp>
        <p:nvCxnSpPr>
          <p:cNvPr id="58" name="Straight Connector 57">
            <a:extLst>
              <a:ext uri="{FF2B5EF4-FFF2-40B4-BE49-F238E27FC236}">
                <a16:creationId xmlns:a16="http://schemas.microsoft.com/office/drawing/2014/main" id="{8F513D99-6E82-9947-BB9C-F123EEDCD6FA}"/>
              </a:ext>
            </a:extLst>
          </p:cNvPr>
          <p:cNvCxnSpPr>
            <a:cxnSpLocks/>
          </p:cNvCxnSpPr>
          <p:nvPr/>
        </p:nvCxnSpPr>
        <p:spPr>
          <a:xfrm>
            <a:off x="18848480" y="8609199"/>
            <a:ext cx="1618828" cy="217337"/>
          </a:xfrm>
          <a:prstGeom prst="line">
            <a:avLst/>
          </a:prstGeom>
          <a:noFill/>
          <a:ln w="57150" cap="flat">
            <a:solidFill>
              <a:srgbClr val="43C0AF"/>
            </a:solidFill>
            <a:prstDash val="solid"/>
            <a:miter lim="400000"/>
            <a:tailEnd type="triangle" w="med" len="lg"/>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8EE74D29-E475-374B-93C3-3C88D7C3E87C}"/>
              </a:ext>
            </a:extLst>
          </p:cNvPr>
          <p:cNvSpPr/>
          <p:nvPr/>
        </p:nvSpPr>
        <p:spPr>
          <a:xfrm>
            <a:off x="6530833" y="10724438"/>
            <a:ext cx="12192000" cy="2062103"/>
          </a:xfrm>
          <a:prstGeom prst="rect">
            <a:avLst/>
          </a:prstGeom>
        </p:spPr>
        <p:txBody>
          <a:bodyPr>
            <a:spAutoFit/>
          </a:bodyPr>
          <a:lstStyle/>
          <a:p>
            <a:r>
              <a:rPr lang="en-US" sz="3200" dirty="0">
                <a:solidFill>
                  <a:schemeClr val="tx1"/>
                </a:solidFill>
                <a:latin typeface="Noto Sans Mongolian" panose="020B0502040504020204" pitchFamily="34" charset="0"/>
                <a:cs typeface="Noto Sans Mongolian" panose="020B0502040504020204" pitchFamily="34" charset="0"/>
              </a:rPr>
              <a:t>We run over 10,000 tests per day on campus </a:t>
            </a:r>
          </a:p>
          <a:p>
            <a:r>
              <a:rPr lang="en-US" sz="3200" dirty="0">
                <a:solidFill>
                  <a:schemeClr val="tx1"/>
                </a:solidFill>
                <a:latin typeface="Noto Sans Mongolian" panose="020B0502040504020204" pitchFamily="34" charset="0"/>
                <a:cs typeface="Noto Sans Mongolian" panose="020B0502040504020204" pitchFamily="34" charset="0"/>
              </a:rPr>
              <a:t>We test at scale – every undergraduate student twice a week</a:t>
            </a:r>
          </a:p>
          <a:p>
            <a:pPr lvl="0"/>
            <a:r>
              <a:rPr lang="en-US" sz="3200" dirty="0">
                <a:solidFill>
                  <a:schemeClr val="tx1"/>
                </a:solidFill>
                <a:latin typeface="Noto Sans Mongolian" panose="020B0502040504020204" pitchFamily="34" charset="0"/>
                <a:cs typeface="Noto Sans Mongolian" panose="020B0502040504020204" pitchFamily="34" charset="0"/>
              </a:rPr>
              <a:t>We turn around tests in under 12 hours</a:t>
            </a:r>
          </a:p>
          <a:p>
            <a:pPr lvl="0"/>
            <a:r>
              <a:rPr lang="en-US" sz="3200" dirty="0">
                <a:solidFill>
                  <a:schemeClr val="tx1"/>
                </a:solidFill>
                <a:latin typeface="Noto Sans Mongolian" panose="020B0502040504020204" pitchFamily="34" charset="0"/>
                <a:cs typeface="Noto Sans Mongolian" panose="020B0502040504020204" pitchFamily="34" charset="0"/>
              </a:rPr>
              <a:t>We contact trace rapidly – isolate in under 3 hours</a:t>
            </a:r>
          </a:p>
        </p:txBody>
      </p:sp>
    </p:spTree>
    <p:extLst>
      <p:ext uri="{BB962C8B-B14F-4D97-AF65-F5344CB8AC3E}">
        <p14:creationId xmlns:p14="http://schemas.microsoft.com/office/powerpoint/2010/main" val="34087891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p:cNvSpPr/>
          <p:nvPr/>
        </p:nvSpPr>
        <p:spPr>
          <a:xfrm>
            <a:off x="23469600" y="1371600"/>
            <a:ext cx="914400" cy="304800"/>
          </a:xfrm>
          <a:prstGeom prst="rect">
            <a:avLst/>
          </a:prstGeom>
          <a:solidFill>
            <a:srgbClr val="E6E6E6"/>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925" name="shield t3 | target, test, tell"/>
          <p:cNvSpPr txBox="1">
            <a:spLocks noGrp="1"/>
          </p:cNvSpPr>
          <p:nvPr>
            <p:ph type="body" sz="quarter" idx="21"/>
          </p:nvPr>
        </p:nvSpPr>
        <p:spPr>
          <a:prstGeom prst="rect">
            <a:avLst/>
          </a:prstGeom>
        </p:spPr>
        <p:txBody>
          <a:bodyPr/>
          <a:lstStyle/>
          <a:p>
            <a:r>
              <a:rPr b="1">
                <a:solidFill>
                  <a:srgbClr val="00325C"/>
                </a:solidFill>
                <a:latin typeface="Nunito Sans" pitchFamily="2" charset="77"/>
              </a:rPr>
              <a:t>shield </a:t>
            </a:r>
            <a:r>
              <a:rPr>
                <a:solidFill>
                  <a:srgbClr val="00325C"/>
                </a:solidFill>
                <a:latin typeface="Nunito Sans" pitchFamily="2" charset="77"/>
              </a:rPr>
              <a:t>| target, test, tell</a:t>
            </a:r>
          </a:p>
        </p:txBody>
      </p:sp>
      <p:sp>
        <p:nvSpPr>
          <p:cNvPr id="922" name="Our system works with your community"/>
          <p:cNvSpPr txBox="1">
            <a:spLocks noGrp="1"/>
          </p:cNvSpPr>
          <p:nvPr>
            <p:ph type="title"/>
          </p:nvPr>
        </p:nvSpPr>
        <p:spPr>
          <a:xfrm>
            <a:off x="1828800" y="2389163"/>
            <a:ext cx="19913600" cy="2747415"/>
          </a:xfrm>
          <a:prstGeom prst="rect">
            <a:avLst/>
          </a:prstGeom>
          <a:ln w="12700">
            <a:miter lim="400000"/>
          </a:ln>
        </p:spPr>
        <p:txBody>
          <a:bodyPr lIns="50800" tIns="50800" rIns="50800" bIns="50800" anchor="t">
            <a:normAutofit/>
          </a:bodyPr>
          <a:lstStyle>
            <a:lvl1pPr defTabSz="759459">
              <a:defRPr sz="5152"/>
            </a:lvl1pPr>
          </a:lstStyle>
          <a:p>
            <a:pPr>
              <a:lnSpc>
                <a:spcPts val="6420"/>
              </a:lnSpc>
            </a:pPr>
            <a:r>
              <a:rPr lang="en-US" sz="6600">
                <a:solidFill>
                  <a:srgbClr val="00325C"/>
                </a:solidFill>
                <a:latin typeface="Nunito Sans ExtraBold" pitchFamily="2" charset="77"/>
              </a:rPr>
              <a:t>Shield delivers on six KEY aspects needed for a successful ecosystem</a:t>
            </a:r>
          </a:p>
        </p:txBody>
      </p:sp>
      <p:sp>
        <p:nvSpPr>
          <p:cNvPr id="923" name="Slide Number"/>
          <p:cNvSpPr txBox="1">
            <a:spLocks noGrp="1"/>
          </p:cNvSpPr>
          <p:nvPr>
            <p:ph type="sldNum" sz="quarter" idx="2"/>
          </p:nvPr>
        </p:nvSpPr>
        <p:spPr>
          <a:xfrm>
            <a:off x="22237135" y="1311121"/>
            <a:ext cx="1003865" cy="42575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solidFill>
                  <a:srgbClr val="00325C"/>
                </a:solidFill>
                <a:latin typeface="Nunito Sans" pitchFamily="2" charset="77"/>
              </a:rPr>
              <a:t>9</a:t>
            </a:fld>
            <a:endParaRPr>
              <a:solidFill>
                <a:srgbClr val="00325C"/>
              </a:solidFill>
              <a:latin typeface="Nunito Sans" pitchFamily="2" charset="77"/>
            </a:endParaRPr>
          </a:p>
        </p:txBody>
      </p:sp>
      <p:sp>
        <p:nvSpPr>
          <p:cNvPr id="926" name="Rectangle"/>
          <p:cNvSpPr/>
          <p:nvPr/>
        </p:nvSpPr>
        <p:spPr>
          <a:xfrm>
            <a:off x="0" y="1371600"/>
            <a:ext cx="1371601" cy="304800"/>
          </a:xfrm>
          <a:prstGeom prst="rect">
            <a:avLst/>
          </a:prstGeom>
          <a:solidFill>
            <a:schemeClr val="accent1"/>
          </a:solidFill>
          <a:ln w="12700">
            <a:miter lim="400000"/>
          </a:ln>
        </p:spPr>
        <p:txBody>
          <a:bodyPr lIns="0" tIns="0" rIns="0" bIns="0" anchor="ctr"/>
          <a:lstStyle/>
          <a:p>
            <a:pPr>
              <a:defRPr sz="3200" b="0">
                <a:solidFill>
                  <a:srgbClr val="FFFFFF"/>
                </a:solidFill>
              </a:defRPr>
            </a:pPr>
            <a:endParaRPr>
              <a:latin typeface="Nunito Sans" pitchFamily="2" charset="77"/>
            </a:endParaRPr>
          </a:p>
        </p:txBody>
      </p:sp>
      <p:sp>
        <p:nvSpPr>
          <p:cNvPr id="8" name="Accuracy…">
            <a:extLst>
              <a:ext uri="{FF2B5EF4-FFF2-40B4-BE49-F238E27FC236}">
                <a16:creationId xmlns:a16="http://schemas.microsoft.com/office/drawing/2014/main" id="{D7496A6C-8559-0C49-93E2-BFE16A2B51AB}"/>
              </a:ext>
            </a:extLst>
          </p:cNvPr>
          <p:cNvSpPr txBox="1">
            <a:spLocks/>
          </p:cNvSpPr>
          <p:nvPr/>
        </p:nvSpPr>
        <p:spPr>
          <a:xfrm>
            <a:off x="8314187" y="5136578"/>
            <a:ext cx="6932156" cy="27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Aft>
                <a:spcPts val="600"/>
              </a:spcAft>
              <a:buSzPct val="100000"/>
              <a:defRPr sz="5400">
                <a:solidFill>
                  <a:srgbClr val="00325C"/>
                </a:solidFill>
              </a:defRPr>
            </a:lvl1pPr>
            <a:lvl2pPr marL="1629833" indent="-740833" algn="l">
              <a:spcBef>
                <a:spcPts val="2800"/>
              </a:spcBef>
              <a:buSzPct val="100000"/>
              <a:buAutoNum type="arabicPeriod"/>
              <a:defRPr sz="4000" b="0"/>
            </a:lvl2pPr>
            <a:lvl3pPr marL="2518833" indent="-740833" algn="l">
              <a:spcBef>
                <a:spcPts val="2800"/>
              </a:spcBef>
              <a:buSzPct val="100000"/>
              <a:buAutoNum type="arabicPeriod"/>
              <a:defRPr sz="4000" b="0"/>
            </a:lvl3pPr>
            <a:lvl4pPr marL="3407833" indent="-740833" algn="l">
              <a:spcBef>
                <a:spcPts val="2800"/>
              </a:spcBef>
              <a:buSzPct val="100000"/>
              <a:buAutoNum type="arabicPeriod"/>
              <a:defRPr sz="4000" b="0"/>
            </a:lvl4pPr>
            <a:lvl5pPr marL="4296833" indent="-740833" algn="l">
              <a:spcBef>
                <a:spcPts val="2800"/>
              </a:spcBef>
              <a:buSzPct val="100000"/>
              <a:buAutoNum type="arabicPeriod"/>
              <a:defRPr sz="4000" b="0"/>
            </a:lvl5pPr>
            <a:lvl6pPr marL="3651250" indent="-476250" algn="l">
              <a:spcBef>
                <a:spcPts val="3600"/>
              </a:spcBef>
              <a:buSzPct val="125000"/>
              <a:buChar char="•"/>
              <a:defRPr sz="3600" b="0"/>
            </a:lvl6pPr>
            <a:lvl7pPr marL="4286250" indent="-476250" algn="l">
              <a:spcBef>
                <a:spcPts val="3600"/>
              </a:spcBef>
              <a:buSzPct val="125000"/>
              <a:buChar char="•"/>
              <a:defRPr sz="3600" b="0"/>
            </a:lvl7pPr>
            <a:lvl8pPr marL="4921250" indent="-476250" algn="l">
              <a:spcBef>
                <a:spcPts val="3600"/>
              </a:spcBef>
              <a:buSzPct val="125000"/>
              <a:buChar char="•"/>
              <a:defRPr sz="3600" b="0"/>
            </a:lvl8pPr>
            <a:lvl9pPr marL="5556250" indent="-476250" algn="l">
              <a:spcBef>
                <a:spcPts val="3600"/>
              </a:spcBef>
              <a:buSzPct val="125000"/>
              <a:buChar char="•"/>
              <a:defRPr sz="3600" b="0"/>
            </a:lvl9pPr>
          </a:lstStyle>
          <a:p>
            <a:r>
              <a:rPr lang="en-US">
                <a:solidFill>
                  <a:srgbClr val="0DAAFF"/>
                </a:solidFill>
                <a:latin typeface="Nunito Sans ExtraBold" pitchFamily="2" charset="77"/>
              </a:rPr>
              <a:t>Accuracy</a:t>
            </a:r>
            <a:br>
              <a:rPr lang="en-US">
                <a:latin typeface="Nunito Sans" pitchFamily="2" charset="77"/>
              </a:rPr>
            </a:br>
            <a:r>
              <a:rPr lang="en-US" sz="3600" b="0">
                <a:latin typeface="Nunito Sans Light" pitchFamily="2" charset="77"/>
              </a:rPr>
              <a:t>A PCR test that is 99.8% accurate &amp; very few false positives</a:t>
            </a:r>
          </a:p>
        </p:txBody>
      </p:sp>
      <p:sp>
        <p:nvSpPr>
          <p:cNvPr id="9" name="Accuracy…">
            <a:extLst>
              <a:ext uri="{FF2B5EF4-FFF2-40B4-BE49-F238E27FC236}">
                <a16:creationId xmlns:a16="http://schemas.microsoft.com/office/drawing/2014/main" id="{0E5F5ACF-959D-2043-B632-B436AFE982AC}"/>
              </a:ext>
            </a:extLst>
          </p:cNvPr>
          <p:cNvSpPr txBox="1">
            <a:spLocks/>
          </p:cNvSpPr>
          <p:nvPr/>
        </p:nvSpPr>
        <p:spPr>
          <a:xfrm>
            <a:off x="8494678" y="8461931"/>
            <a:ext cx="6932156" cy="27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Aft>
                <a:spcPts val="600"/>
              </a:spcAft>
              <a:buSzPct val="100000"/>
              <a:defRPr sz="5400">
                <a:solidFill>
                  <a:srgbClr val="00325C"/>
                </a:solidFill>
              </a:defRPr>
            </a:lvl1pPr>
            <a:lvl2pPr marL="1629833" indent="-740833" algn="l">
              <a:spcBef>
                <a:spcPts val="2800"/>
              </a:spcBef>
              <a:buSzPct val="100000"/>
              <a:buAutoNum type="arabicPeriod"/>
              <a:defRPr sz="4000" b="0"/>
            </a:lvl2pPr>
            <a:lvl3pPr marL="2518833" indent="-740833" algn="l">
              <a:spcBef>
                <a:spcPts val="2800"/>
              </a:spcBef>
              <a:buSzPct val="100000"/>
              <a:buAutoNum type="arabicPeriod"/>
              <a:defRPr sz="4000" b="0"/>
            </a:lvl3pPr>
            <a:lvl4pPr marL="3407833" indent="-740833" algn="l">
              <a:spcBef>
                <a:spcPts val="2800"/>
              </a:spcBef>
              <a:buSzPct val="100000"/>
              <a:buAutoNum type="arabicPeriod"/>
              <a:defRPr sz="4000" b="0"/>
            </a:lvl4pPr>
            <a:lvl5pPr marL="4296833" indent="-740833" algn="l">
              <a:spcBef>
                <a:spcPts val="2800"/>
              </a:spcBef>
              <a:buSzPct val="100000"/>
              <a:buAutoNum type="arabicPeriod"/>
              <a:defRPr sz="4000" b="0"/>
            </a:lvl5pPr>
            <a:lvl6pPr marL="3651250" indent="-476250" algn="l">
              <a:spcBef>
                <a:spcPts val="3600"/>
              </a:spcBef>
              <a:buSzPct val="125000"/>
              <a:buChar char="•"/>
              <a:defRPr sz="3600" b="0"/>
            </a:lvl6pPr>
            <a:lvl7pPr marL="4286250" indent="-476250" algn="l">
              <a:spcBef>
                <a:spcPts val="3600"/>
              </a:spcBef>
              <a:buSzPct val="125000"/>
              <a:buChar char="•"/>
              <a:defRPr sz="3600" b="0"/>
            </a:lvl7pPr>
            <a:lvl8pPr marL="4921250" indent="-476250" algn="l">
              <a:spcBef>
                <a:spcPts val="3600"/>
              </a:spcBef>
              <a:buSzPct val="125000"/>
              <a:buChar char="•"/>
              <a:defRPr sz="3600" b="0"/>
            </a:lvl8pPr>
            <a:lvl9pPr marL="5556250" indent="-476250" algn="l">
              <a:spcBef>
                <a:spcPts val="3600"/>
              </a:spcBef>
              <a:buSzPct val="125000"/>
              <a:buChar char="•"/>
              <a:defRPr sz="3600" b="0"/>
            </a:lvl9pPr>
          </a:lstStyle>
          <a:p>
            <a:r>
              <a:rPr lang="en-US">
                <a:solidFill>
                  <a:srgbClr val="0DAAFF"/>
                </a:solidFill>
                <a:latin typeface="Nunito Sans ExtraBold" pitchFamily="2" charset="77"/>
              </a:rPr>
              <a:t>Cost</a:t>
            </a:r>
            <a:br>
              <a:rPr lang="en-US">
                <a:latin typeface="Nunito Sans" pitchFamily="2" charset="77"/>
              </a:rPr>
            </a:br>
            <a:r>
              <a:rPr lang="en-US" sz="3600" b="0">
                <a:latin typeface="Nunito Sans Light" pitchFamily="2" charset="77"/>
              </a:rPr>
              <a:t>Cost is less than $10/test, compared to $30-35 for other saliva-based tests and $45 for an NP swab</a:t>
            </a:r>
          </a:p>
        </p:txBody>
      </p:sp>
      <p:sp>
        <p:nvSpPr>
          <p:cNvPr id="10" name="Accuracy…">
            <a:extLst>
              <a:ext uri="{FF2B5EF4-FFF2-40B4-BE49-F238E27FC236}">
                <a16:creationId xmlns:a16="http://schemas.microsoft.com/office/drawing/2014/main" id="{7809055E-C960-8E43-8206-025466A04D9F}"/>
              </a:ext>
            </a:extLst>
          </p:cNvPr>
          <p:cNvSpPr txBox="1">
            <a:spLocks/>
          </p:cNvSpPr>
          <p:nvPr/>
        </p:nvSpPr>
        <p:spPr>
          <a:xfrm>
            <a:off x="451910" y="5136578"/>
            <a:ext cx="6571176" cy="27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lvl1pPr marL="740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1pPr>
            <a:lvl2pPr marL="1629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2pPr>
            <a:lvl3pPr marL="2518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3pPr>
            <a:lvl4pPr marL="3407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4pPr>
            <a:lvl5pPr marL="4296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marL="0" indent="0" algn="ctr">
              <a:spcBef>
                <a:spcPts val="0"/>
              </a:spcBef>
              <a:spcAft>
                <a:spcPts val="600"/>
              </a:spcAft>
              <a:buNone/>
            </a:pPr>
            <a:r>
              <a:rPr lang="en-US" sz="5400" b="1">
                <a:solidFill>
                  <a:srgbClr val="0DAAFF"/>
                </a:solidFill>
                <a:latin typeface="Nunito Sans ExtraBold" pitchFamily="2" charset="77"/>
              </a:rPr>
              <a:t>Speed</a:t>
            </a:r>
            <a:endParaRPr lang="en-US" b="1">
              <a:solidFill>
                <a:srgbClr val="0DAAFF"/>
              </a:solidFill>
              <a:latin typeface="Nunito Sans ExtraBold" pitchFamily="2" charset="77"/>
            </a:endParaRPr>
          </a:p>
          <a:p>
            <a:pPr marL="0" indent="0" algn="ctr">
              <a:spcBef>
                <a:spcPts val="0"/>
              </a:spcBef>
              <a:buNone/>
            </a:pPr>
            <a:r>
              <a:rPr lang="en-US" sz="3600">
                <a:solidFill>
                  <a:srgbClr val="00325C"/>
                </a:solidFill>
                <a:latin typeface="Nunito Sans Light" pitchFamily="2" charset="77"/>
              </a:rPr>
              <a:t>Less than 12 hours from sample collection to results</a:t>
            </a:r>
          </a:p>
          <a:p>
            <a:pPr marL="0" indent="0" algn="ctr">
              <a:spcBef>
                <a:spcPts val="0"/>
              </a:spcBef>
              <a:buNone/>
            </a:pPr>
            <a:r>
              <a:rPr lang="en-US" sz="3600">
                <a:solidFill>
                  <a:srgbClr val="00325C"/>
                </a:solidFill>
                <a:latin typeface="Nunito Sans Light" pitchFamily="2" charset="77"/>
              </a:rPr>
              <a:t>Rapid contact tracing</a:t>
            </a:r>
          </a:p>
        </p:txBody>
      </p:sp>
      <p:sp>
        <p:nvSpPr>
          <p:cNvPr id="13" name="Accuracy…">
            <a:extLst>
              <a:ext uri="{FF2B5EF4-FFF2-40B4-BE49-F238E27FC236}">
                <a16:creationId xmlns:a16="http://schemas.microsoft.com/office/drawing/2014/main" id="{F66FD730-006E-AC4B-A178-97EE77366B90}"/>
              </a:ext>
            </a:extLst>
          </p:cNvPr>
          <p:cNvSpPr txBox="1">
            <a:spLocks/>
          </p:cNvSpPr>
          <p:nvPr/>
        </p:nvSpPr>
        <p:spPr>
          <a:xfrm>
            <a:off x="16537444" y="5136578"/>
            <a:ext cx="6932158" cy="27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lvl1pPr marL="740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1pPr>
            <a:lvl2pPr marL="1629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2pPr>
            <a:lvl3pPr marL="2518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3pPr>
            <a:lvl4pPr marL="3407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4pPr>
            <a:lvl5pPr marL="4296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marL="0" indent="0" algn="ctr">
              <a:spcBef>
                <a:spcPts val="0"/>
              </a:spcBef>
              <a:spcAft>
                <a:spcPts val="600"/>
              </a:spcAft>
              <a:buNone/>
            </a:pPr>
            <a:r>
              <a:rPr lang="en-US" sz="5400" b="1">
                <a:solidFill>
                  <a:srgbClr val="0DAAFF"/>
                </a:solidFill>
                <a:latin typeface="Nunito Sans ExtraBold" pitchFamily="2" charset="77"/>
              </a:rPr>
              <a:t>Scale</a:t>
            </a:r>
            <a:endParaRPr lang="en-US" b="1">
              <a:solidFill>
                <a:srgbClr val="0DAAFF"/>
              </a:solidFill>
              <a:latin typeface="Nunito Sans ExtraBold" pitchFamily="2" charset="77"/>
            </a:endParaRPr>
          </a:p>
          <a:p>
            <a:pPr marL="0" indent="0" algn="ctr">
              <a:spcBef>
                <a:spcPts val="0"/>
              </a:spcBef>
              <a:buNone/>
            </a:pPr>
            <a:r>
              <a:rPr lang="en-US" sz="3600">
                <a:solidFill>
                  <a:srgbClr val="00325C"/>
                </a:solidFill>
                <a:latin typeface="Nunito Sans Light" pitchFamily="2" charset="77"/>
              </a:rPr>
              <a:t>Every UIUC student is tested 2x a week</a:t>
            </a:r>
          </a:p>
          <a:p>
            <a:pPr marL="0" indent="0" algn="ctr">
              <a:spcBef>
                <a:spcPts val="0"/>
              </a:spcBef>
              <a:buNone/>
            </a:pPr>
            <a:r>
              <a:rPr lang="en-US" sz="3600">
                <a:solidFill>
                  <a:srgbClr val="00325C"/>
                </a:solidFill>
                <a:latin typeface="Nunito Sans Light" pitchFamily="2" charset="77"/>
              </a:rPr>
              <a:t>Up to 17,000 tests a day</a:t>
            </a:r>
          </a:p>
        </p:txBody>
      </p:sp>
      <p:sp>
        <p:nvSpPr>
          <p:cNvPr id="15" name="Accuracy…">
            <a:extLst>
              <a:ext uri="{FF2B5EF4-FFF2-40B4-BE49-F238E27FC236}">
                <a16:creationId xmlns:a16="http://schemas.microsoft.com/office/drawing/2014/main" id="{6766E818-52BB-8643-BFB4-54525AEFD4CC}"/>
              </a:ext>
            </a:extLst>
          </p:cNvPr>
          <p:cNvSpPr txBox="1">
            <a:spLocks/>
          </p:cNvSpPr>
          <p:nvPr/>
        </p:nvSpPr>
        <p:spPr>
          <a:xfrm>
            <a:off x="16819418" y="8461931"/>
            <a:ext cx="6650182" cy="27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Aft>
                <a:spcPts val="600"/>
              </a:spcAft>
              <a:buSzPct val="100000"/>
              <a:defRPr sz="5400">
                <a:solidFill>
                  <a:srgbClr val="00325C"/>
                </a:solidFill>
              </a:defRPr>
            </a:lvl1pPr>
            <a:lvl2pPr marL="1629833" indent="-740833" algn="l">
              <a:spcBef>
                <a:spcPts val="2800"/>
              </a:spcBef>
              <a:buSzPct val="100000"/>
              <a:buAutoNum type="arabicPeriod"/>
              <a:defRPr sz="4000" b="0"/>
            </a:lvl2pPr>
            <a:lvl3pPr marL="2518833" indent="-740833" algn="l">
              <a:spcBef>
                <a:spcPts val="2800"/>
              </a:spcBef>
              <a:buSzPct val="100000"/>
              <a:buAutoNum type="arabicPeriod"/>
              <a:defRPr sz="4000" b="0"/>
            </a:lvl3pPr>
            <a:lvl4pPr marL="3407833" indent="-740833" algn="l">
              <a:spcBef>
                <a:spcPts val="2800"/>
              </a:spcBef>
              <a:buSzPct val="100000"/>
              <a:buAutoNum type="arabicPeriod"/>
              <a:defRPr sz="4000" b="0"/>
            </a:lvl4pPr>
            <a:lvl5pPr marL="4296833" indent="-740833" algn="l">
              <a:spcBef>
                <a:spcPts val="2800"/>
              </a:spcBef>
              <a:buSzPct val="100000"/>
              <a:buAutoNum type="arabicPeriod"/>
              <a:defRPr sz="4000" b="0"/>
            </a:lvl5pPr>
            <a:lvl6pPr marL="3651250" indent="-476250" algn="l">
              <a:spcBef>
                <a:spcPts val="3600"/>
              </a:spcBef>
              <a:buSzPct val="125000"/>
              <a:buChar char="•"/>
              <a:defRPr sz="3600" b="0"/>
            </a:lvl6pPr>
            <a:lvl7pPr marL="4286250" indent="-476250" algn="l">
              <a:spcBef>
                <a:spcPts val="3600"/>
              </a:spcBef>
              <a:buSzPct val="125000"/>
              <a:buChar char="•"/>
              <a:defRPr sz="3600" b="0"/>
            </a:lvl7pPr>
            <a:lvl8pPr marL="4921250" indent="-476250" algn="l">
              <a:spcBef>
                <a:spcPts val="3600"/>
              </a:spcBef>
              <a:buSzPct val="125000"/>
              <a:buChar char="•"/>
              <a:defRPr sz="3600" b="0"/>
            </a:lvl8pPr>
            <a:lvl9pPr marL="5556250" indent="-476250" algn="l">
              <a:spcBef>
                <a:spcPts val="3600"/>
              </a:spcBef>
              <a:buSzPct val="125000"/>
              <a:buChar char="•"/>
              <a:defRPr sz="3600" b="0"/>
            </a:lvl9pPr>
          </a:lstStyle>
          <a:p>
            <a:r>
              <a:rPr lang="en-US">
                <a:solidFill>
                  <a:srgbClr val="0DAAFF"/>
                </a:solidFill>
                <a:latin typeface="Nunito Sans ExtraBold" pitchFamily="2" charset="77"/>
              </a:rPr>
              <a:t>Access</a:t>
            </a:r>
            <a:br>
              <a:rPr lang="en-US">
                <a:latin typeface="Nunito Sans" pitchFamily="2" charset="77"/>
              </a:rPr>
            </a:br>
            <a:r>
              <a:rPr lang="en-US" sz="3600" b="0">
                <a:latin typeface="Nunito Sans Light" pitchFamily="2" charset="77"/>
              </a:rPr>
              <a:t>Dedicated local testing so local communities can have fast, accurate, and best cost testing</a:t>
            </a:r>
          </a:p>
        </p:txBody>
      </p:sp>
      <p:sp>
        <p:nvSpPr>
          <p:cNvPr id="16" name="Accuracy…">
            <a:extLst>
              <a:ext uri="{FF2B5EF4-FFF2-40B4-BE49-F238E27FC236}">
                <a16:creationId xmlns:a16="http://schemas.microsoft.com/office/drawing/2014/main" id="{E3117463-0DA5-144E-98F1-0724BDDDD346}"/>
              </a:ext>
            </a:extLst>
          </p:cNvPr>
          <p:cNvSpPr txBox="1">
            <a:spLocks/>
          </p:cNvSpPr>
          <p:nvPr/>
        </p:nvSpPr>
        <p:spPr>
          <a:xfrm>
            <a:off x="914400" y="8461931"/>
            <a:ext cx="6469668" cy="27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38100">
            <a:normAutofit/>
          </a:bodyPr>
          <a:lstStyle>
            <a:lvl1pPr marL="740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1pPr>
            <a:lvl2pPr marL="1629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2pPr>
            <a:lvl3pPr marL="2518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3pPr>
            <a:lvl4pPr marL="3407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4pPr>
            <a:lvl5pPr marL="4296833" marR="0" indent="-740833" algn="l" defTabSz="825500" rtl="0" latinLnBrk="0">
              <a:lnSpc>
                <a:spcPct val="100000"/>
              </a:lnSpc>
              <a:spcBef>
                <a:spcPts val="2800"/>
              </a:spcBef>
              <a:spcAft>
                <a:spcPts val="0"/>
              </a:spcAft>
              <a:buClrTx/>
              <a:buSzPct val="100000"/>
              <a:buFontTx/>
              <a:buAutoNum type="arabicPeriod"/>
              <a:tabLst/>
              <a:defRPr sz="4000" b="0" i="0" u="none" strike="noStrike" cap="none" spc="0" baseline="0">
                <a:solidFill>
                  <a:srgbClr val="000000"/>
                </a:solidFill>
                <a:uFillTx/>
                <a:latin typeface="+mn-lt"/>
                <a:ea typeface="+mn-ea"/>
                <a:cs typeface="+mn-cs"/>
                <a:sym typeface="Proxima Nova"/>
              </a:defRPr>
            </a:lvl5pPr>
            <a:lvl6pPr marL="365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6pPr>
            <a:lvl7pPr marL="428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7pPr>
            <a:lvl8pPr marL="4921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8pPr>
            <a:lvl9pPr marL="5556250" marR="0" indent="-476250" algn="l" defTabSz="825500" rtl="0" latinLnBrk="0">
              <a:lnSpc>
                <a:spcPct val="100000"/>
              </a:lnSpc>
              <a:spcBef>
                <a:spcPts val="3600"/>
              </a:spcBef>
              <a:spcAft>
                <a:spcPts val="0"/>
              </a:spcAft>
              <a:buClrTx/>
              <a:buSzPct val="125000"/>
              <a:buFontTx/>
              <a:buChar char="•"/>
              <a:tabLst/>
              <a:defRPr sz="3600" b="0" i="0" u="none" strike="noStrike" cap="none" spc="0" baseline="0">
                <a:solidFill>
                  <a:srgbClr val="000000"/>
                </a:solidFill>
                <a:uFillTx/>
                <a:latin typeface="+mn-lt"/>
                <a:ea typeface="+mn-ea"/>
                <a:cs typeface="+mn-cs"/>
                <a:sym typeface="Proxima Nova"/>
              </a:defRPr>
            </a:lvl9pPr>
          </a:lstStyle>
          <a:p>
            <a:pPr marL="0" indent="0" algn="ctr">
              <a:spcBef>
                <a:spcPts val="0"/>
              </a:spcBef>
              <a:spcAft>
                <a:spcPts val="600"/>
              </a:spcAft>
              <a:buNone/>
            </a:pPr>
            <a:r>
              <a:rPr lang="en-US" sz="5400" b="1">
                <a:solidFill>
                  <a:srgbClr val="0DAAFF"/>
                </a:solidFill>
                <a:latin typeface="Nunito Sans ExtraBold" pitchFamily="2" charset="77"/>
              </a:rPr>
              <a:t>Collection</a:t>
            </a:r>
            <a:endParaRPr lang="en-US" b="1">
              <a:solidFill>
                <a:srgbClr val="0DAAFF"/>
              </a:solidFill>
              <a:latin typeface="Nunito Sans ExtraBold" pitchFamily="2" charset="77"/>
            </a:endParaRPr>
          </a:p>
          <a:p>
            <a:pPr marL="0" indent="0" algn="ctr">
              <a:spcBef>
                <a:spcPts val="0"/>
              </a:spcBef>
              <a:buNone/>
            </a:pPr>
            <a:r>
              <a:rPr lang="en-US" sz="3600">
                <a:solidFill>
                  <a:srgbClr val="00325C"/>
                </a:solidFill>
                <a:latin typeface="Nunito Sans Light" pitchFamily="2" charset="77"/>
              </a:rPr>
              <a:t>Saliva based, far more comfortable so you can do more frequent testing</a:t>
            </a:r>
          </a:p>
        </p:txBody>
      </p:sp>
    </p:spTree>
    <p:extLst>
      <p:ext uri="{BB962C8B-B14F-4D97-AF65-F5344CB8AC3E}">
        <p14:creationId xmlns:p14="http://schemas.microsoft.com/office/powerpoint/2010/main" val="4155254371"/>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t3QOuhsEItGJlU12GrT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t3QOuhsEItGJlU12GrT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DAAFF"/>
      </a:accent1>
      <a:accent2>
        <a:srgbClr val="0B7DDB"/>
      </a:accent2>
      <a:accent3>
        <a:srgbClr val="17CBB6"/>
      </a:accent3>
      <a:accent4>
        <a:srgbClr val="74E683"/>
      </a:accent4>
      <a:accent5>
        <a:srgbClr val="FFC224"/>
      </a:accent5>
      <a:accent6>
        <a:srgbClr val="FF7323"/>
      </a:accent6>
      <a:hlink>
        <a:srgbClr val="0000FF"/>
      </a:hlink>
      <a:folHlink>
        <a:srgbClr val="FF00FF"/>
      </a:folHlink>
    </a:clrScheme>
    <a:fontScheme name="White">
      <a:majorFont>
        <a:latin typeface="Proxima Nova"/>
        <a:ea typeface="Proxima Nova"/>
        <a:cs typeface="Proxima Nova"/>
      </a:majorFont>
      <a:minorFont>
        <a:latin typeface="Proxima Nova"/>
        <a:ea typeface="Proxima Nova"/>
        <a:cs typeface="Proxima Nov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DAAFF"/>
      </a:accent1>
      <a:accent2>
        <a:srgbClr val="0B7DDB"/>
      </a:accent2>
      <a:accent3>
        <a:srgbClr val="17CBB6"/>
      </a:accent3>
      <a:accent4>
        <a:srgbClr val="74E683"/>
      </a:accent4>
      <a:accent5>
        <a:srgbClr val="FFC224"/>
      </a:accent5>
      <a:accent6>
        <a:srgbClr val="FF7323"/>
      </a:accent6>
      <a:hlink>
        <a:srgbClr val="0000FF"/>
      </a:hlink>
      <a:folHlink>
        <a:srgbClr val="FF00FF"/>
      </a:folHlink>
    </a:clrScheme>
    <a:fontScheme name="White">
      <a:majorFont>
        <a:latin typeface="Proxima Nova"/>
        <a:ea typeface="Proxima Nova"/>
        <a:cs typeface="Proxima Nova"/>
      </a:majorFont>
      <a:minorFont>
        <a:latin typeface="Proxima Nova"/>
        <a:ea typeface="Proxima Nova"/>
        <a:cs typeface="Proxima Nov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2582</TotalTime>
  <Words>5869</Words>
  <Application>Microsoft Office PowerPoint</Application>
  <PresentationFormat>Custom</PresentationFormat>
  <Paragraphs>547</Paragraphs>
  <Slides>46</Slides>
  <Notes>35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61" baseType="lpstr">
      <vt:lpstr>Arial</vt:lpstr>
      <vt:lpstr>Calibri</vt:lpstr>
      <vt:lpstr>Helvetica</vt:lpstr>
      <vt:lpstr>Noto Sans Mongolian</vt:lpstr>
      <vt:lpstr>Nunito Sans</vt:lpstr>
      <vt:lpstr>Nunito Sans Black</vt:lpstr>
      <vt:lpstr>Nunito Sans ExtraBold</vt:lpstr>
      <vt:lpstr>Nunito Sans Light</vt:lpstr>
      <vt:lpstr>Proxima Nova</vt:lpstr>
      <vt:lpstr>Proxima Nova Extrabold</vt:lpstr>
      <vt:lpstr>Proxima Nova Medium</vt:lpstr>
      <vt:lpstr>Proxima Nova Semibold</vt:lpstr>
      <vt:lpstr>Wingdings</vt:lpstr>
      <vt:lpstr>White</vt:lpstr>
      <vt:lpstr>think-cell Slide</vt:lpstr>
      <vt:lpstr>Shield U.S.</vt:lpstr>
      <vt:lpstr>Even with the imminent distribution of vaccines we will need extensive testing to control TRANSMISSION of SARS-CoV-2 throughout 2021</vt:lpstr>
      <vt:lpstr>Shield programs</vt:lpstr>
      <vt:lpstr>shield works — we have &gt;1,000,000 testS to prove it</vt:lpstr>
      <vt:lpstr>the UIUC program shield university</vt:lpstr>
      <vt:lpstr>With shield in place, uiuc is the safest place in the state and probably in the country</vt:lpstr>
      <vt:lpstr>The most effective mitigation strategies include large scale testing and more</vt:lpstr>
      <vt:lpstr>WHEN WE DEPLOYED Shield, IT PROVED to be EFFECTIVE AT containing outbreaks – PLAYING OFFENSE INSTEAD OF DEFENSE</vt:lpstr>
      <vt:lpstr>Shield delivers on six KEY aspects needed for a successful ecosystem</vt:lpstr>
      <vt:lpstr>SHIELD’S TEST is more Accurate WITH THE CONVENIENCE OF A SALIVA SAMPLE</vt:lpstr>
      <vt:lpstr>Shield delivers the best cost and removes supply chain bottlenecks</vt:lpstr>
      <vt:lpstr>The test is just the beginning of the process — Fast notification and isolation ARE essential</vt:lpstr>
      <vt:lpstr>PowerPoint Presentation</vt:lpstr>
      <vt:lpstr>The app is central to our “Do to Do” model</vt:lpstr>
      <vt:lpstr>The SHIELD team monitors and adjusts to deal with inevitable issues  </vt:lpstr>
      <vt:lpstr>Expanding our impact — shield Illinois and shield t3</vt:lpstr>
      <vt:lpstr>Shield Illinois — supporting the state to deploy a testing network</vt:lpstr>
      <vt:lpstr>Shield T3 — deploying a testing network across the us and abroad</vt:lpstr>
      <vt:lpstr>Based upon our experience, here is what we recommend </vt:lpstr>
      <vt:lpstr>Shield U.S. — A hyperlocal national strategy for thriving safely as we bridge to widespread vaccination </vt:lpstr>
      <vt:lpstr>Shield U.S. — ESTIMATED COSTS and Timelines </vt:lpstr>
      <vt:lpstr>Learnings: Large scale testing is the backbone to opening up more safely and more sustainably</vt:lpstr>
      <vt:lpstr>We have nine recommendations</vt:lpstr>
      <vt:lpstr>First Recommendation:  Pick a test with low limits of detection</vt:lpstr>
      <vt:lpstr>First Recommendation (CONTINUED) – MAKE SHIELD Illinois Saliva test broadly available as the backbone of testing</vt:lpstr>
      <vt:lpstr>Second Recommendation:  Test results that take over 24 hours should not be reimbursed.  This action requires and will force more local deployment of testing </vt:lpstr>
      <vt:lpstr>third Recommendation:  Add over 3 million daily tests </vt:lpstr>
      <vt:lpstr>third Recommendation (Continued): Across large cities add at least 100,000 test per day by building two test lab hubs in each city</vt:lpstr>
      <vt:lpstr>Third Recommendation (Continued):  50 mobile test labs can be quickly built and deploy across other cities and communities within eight to twelve weeks</vt:lpstr>
      <vt:lpstr>Third Recommendation (Continued): Open Universities and their communities by deploying UIUC’s SHIELD testing system across all universities </vt:lpstr>
      <vt:lpstr>Feather in the vaccines and reduce testing in a phased manner guided by data    </vt:lpstr>
      <vt:lpstr>Fourth recommendation: Redesign the contact tracing system so it is rapid – less than 12 hours – starting with picking an electronic application – we suggest the Safer Illinois application  </vt:lpstr>
      <vt:lpstr>fifth Recommendation:   Help, build and train local communities to run and tailor shield to their community</vt:lpstr>
      <vt:lpstr>Sixth Recommendation:  Work hard on behaviors and implement the ”do to do” model – People will, over time, do the right thing if allowed --  </vt:lpstr>
      <vt:lpstr>Seventh recommendation:  Supply chain constraints are real but can be resolved with active management</vt:lpstr>
      <vt:lpstr>Eighth recommendation:  Build out the organization capacity at three levels – federal, state and local </vt:lpstr>
      <vt:lpstr>Eighth recommendation (continueD):  Put in a program office at the federal and state levels </vt:lpstr>
      <vt:lpstr>NINth recommendation:  offer/suggest to local public Health Departments the option of using the recently approved stimulus funding to set up a local SHIELD program</vt:lpstr>
      <vt:lpstr>An unprecedented pandemic requires an  extraordinary response</vt:lpstr>
      <vt:lpstr>Thank you</vt:lpstr>
      <vt:lpstr>We follow the science</vt:lpstr>
      <vt:lpstr>Shield is designed to integrate WITHIN the  community – being local is essential</vt:lpstr>
      <vt:lpstr>We work WITH YOUR COMMUNITY to meet your testing needs</vt:lpstr>
      <vt:lpstr>you deliver the samples from the collection sites, we run the tests</vt:lpstr>
      <vt:lpstr>The participant’s COLLECTION experience takes less than three minutes</vt:lpstr>
      <vt:lpstr>ONCE at THE LAB, samples ARE PROCESSED IN TWO HOURS ON AVERAGE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shield t3</dc:title>
  <dc:creator>Hong, Jisu</dc:creator>
  <cp:lastModifiedBy>Credentia 6</cp:lastModifiedBy>
  <cp:revision>128</cp:revision>
  <cp:lastPrinted>2020-12-21T19:06:01Z</cp:lastPrinted>
  <dcterms:modified xsi:type="dcterms:W3CDTF">2021-03-12T23:23:44Z</dcterms:modified>
</cp:coreProperties>
</file>